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84" r:id="rId2"/>
    <p:sldId id="324" r:id="rId3"/>
    <p:sldId id="323" r:id="rId4"/>
    <p:sldId id="322" r:id="rId5"/>
    <p:sldId id="263" r:id="rId6"/>
    <p:sldId id="385" r:id="rId7"/>
    <p:sldId id="378" r:id="rId8"/>
    <p:sldId id="379" r:id="rId9"/>
    <p:sldId id="321" r:id="rId10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996" y="66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8/21/2023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1685313" y="2285066"/>
            <a:ext cx="8852085" cy="31700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  <a:endParaRPr kumimoji="0" lang="ro-RO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o-RO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9 – ZONA BALTA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MANGALIA-VENUS-AURORA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grpSp>
        <p:nvGrpSpPr>
          <p:cNvPr id="11" name="Group 22">
            <a:extLst>
              <a:ext uri="{FF2B5EF4-FFF2-40B4-BE49-F238E27FC236}">
                <a16:creationId xmlns:a16="http://schemas.microsoft.com/office/drawing/2014/main" id="{08D78219-64E7-D55C-2518-AC065CB840F5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2" name="Picture 24">
              <a:extLst>
                <a:ext uri="{FF2B5EF4-FFF2-40B4-BE49-F238E27FC236}">
                  <a16:creationId xmlns:a16="http://schemas.microsoft.com/office/drawing/2014/main" id="{90361285-BB08-F441-5B37-63EC7BF2D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" name="Picture 25">
              <a:extLst>
                <a:ext uri="{FF2B5EF4-FFF2-40B4-BE49-F238E27FC236}">
                  <a16:creationId xmlns:a16="http://schemas.microsoft.com/office/drawing/2014/main" id="{75548DA5-875F-7251-F7CB-83CEA2A8C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" name="Picture 26">
              <a:extLst>
                <a:ext uri="{FF2B5EF4-FFF2-40B4-BE49-F238E27FC236}">
                  <a16:creationId xmlns:a16="http://schemas.microsoft.com/office/drawing/2014/main" id="{8D891E2A-24E0-AD22-5D23-D7EEE65CF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sector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amenințat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capabile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pericol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340" algn="just" fontAlgn="base"/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DATA SEMNARII CONTRACTULUI DE LUCRĂRI: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august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22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timpul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execuție</a:t>
            </a:r>
            <a:r>
              <a:rPr lang="ro-RO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</a:t>
            </a:r>
            <a:r>
              <a:rPr lang="ro-RO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ESTIMATĂ </a:t>
            </a: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A INVESTIȚIEI: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415.819.264,40 lei fără TVA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11864145-2769-50DD-01C1-D1887FDE49BF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C9E140C0-038D-525E-8DA4-36A5E0904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215CA9E4-22A5-21C0-599C-4056721CD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CDC50F5D-1FE5-914D-4BAE-072F0BAA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ndepărtarea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reabilitarea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consolidarea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respectiv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extinderea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</a:t>
            </a:r>
            <a:r>
              <a:rPr lang="zh-C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conectate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țărmul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Înnisipare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artificială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creată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aproximativ 31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ha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Schem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țărmului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3100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metri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Construcția a 3 recifi artificiali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 de Zostera Noltii pe 1,6 ha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 Cystoseira Barbata pe 5,2 ha</a:t>
            </a:r>
          </a:p>
          <a:p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id="{9FDF3C8D-42CE-195C-C92C-E3A2EAF84DAE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4" name="Picture 24">
              <a:extLst>
                <a:ext uri="{FF2B5EF4-FFF2-40B4-BE49-F238E27FC236}">
                  <a16:creationId xmlns:a16="http://schemas.microsoft.com/office/drawing/2014/main" id="{FDCDAE73-4870-E5F1-437C-BFFAD1FC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" name="Picture 25">
              <a:extLst>
                <a:ext uri="{FF2B5EF4-FFF2-40B4-BE49-F238E27FC236}">
                  <a16:creationId xmlns:a16="http://schemas.microsoft.com/office/drawing/2014/main" id="{478D5430-EEDF-3034-2E7D-D89B235D0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Picture 26">
              <a:extLst>
                <a:ext uri="{FF2B5EF4-FFF2-40B4-BE49-F238E27FC236}">
                  <a16:creationId xmlns:a16="http://schemas.microsoft.com/office/drawing/2014/main" id="{240D533E-1673-88BA-79FE-8AD248AD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9 -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Balta Mangalia-Venus-Aurora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și reabilitarea litoralului românesc și factorilor de mediu, prin lucrări inginerești de combatere a fenomenului de eroziune costieră;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atingerea obiectivului de reducere a efectelor și pagubelor asupra populației cauzate de fenomene naturale produse de schimbările climatice; 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biodiversității marine și a zonei litorale vizate;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activități de mediu, menite să stimuleze regenerarea și dezvoltarea habitatelor marine. </a:t>
            </a:r>
          </a:p>
          <a:p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A409E3A5-08F1-4D83-9EBC-C8AA8C9885CB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0613E2F0-269F-CE35-06C3-282E37B82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F3396DF3-779F-371C-95D9-DCB05A11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54EAA994-0D33-E34C-73EB-F73D83E33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013" y="0"/>
            <a:ext cx="485298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2188" y="0"/>
            <a:ext cx="4849812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Group 5"/>
          <p:cNvGrpSpPr/>
          <p:nvPr/>
        </p:nvGrpSpPr>
        <p:grpSpPr>
          <a:xfrm>
            <a:off x="4640263" y="5553075"/>
            <a:ext cx="3024187" cy="820738"/>
            <a:chOff x="3184757" y="1059359"/>
            <a:chExt cx="3024338" cy="819889"/>
          </a:xfrm>
        </p:grpSpPr>
        <p:sp>
          <p:nvSpPr>
            <p:cNvPr id="30749" name="TextBox 6"/>
            <p:cNvSpPr txBox="1"/>
            <p:nvPr/>
          </p:nvSpPr>
          <p:spPr>
            <a:xfrm>
              <a:off x="3632267" y="1059359"/>
              <a:ext cx="2576828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emersa – latime medie 100 m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lungime – 3100 m 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184757" y="1195743"/>
              <a:ext cx="403245" cy="188718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184757" y="1631854"/>
              <a:ext cx="403245" cy="18713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52" name="TextBox 9"/>
            <p:cNvSpPr txBox="1"/>
            <p:nvPr/>
          </p:nvSpPr>
          <p:spPr>
            <a:xfrm>
              <a:off x="3632267" y="1586860"/>
              <a:ext cx="1584176" cy="292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submersa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957901"/>
              </p:ext>
            </p:extLst>
          </p:nvPr>
        </p:nvGraphicFramePr>
        <p:xfrm>
          <a:off x="4586288" y="296863"/>
          <a:ext cx="2987675" cy="12500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3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807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</a:rPr>
                        <a:t>ETAPA II –</a:t>
                      </a:r>
                      <a:r>
                        <a:rPr lang="en-GB" sz="1600" baseline="0" dirty="0">
                          <a:effectLst/>
                          <a:latin typeface="+mn-lt"/>
                        </a:rPr>
                        <a:t> Zona Balta Mangalia-Venus-Aurora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1" marR="68571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80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Demolare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structuri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existente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buc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1" marR="6857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44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Protectie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costiera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3.100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1" marR="6857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0745" name="Group 11"/>
          <p:cNvGrpSpPr/>
          <p:nvPr/>
        </p:nvGrpSpPr>
        <p:grpSpPr>
          <a:xfrm>
            <a:off x="1487488" y="-17462"/>
            <a:ext cx="9278937" cy="314325"/>
            <a:chOff x="1811524" y="-17262"/>
            <a:chExt cx="8954648" cy="313914"/>
          </a:xfrm>
        </p:grpSpPr>
        <p:sp>
          <p:nvSpPr>
            <p:cNvPr id="30747" name="TextBox 12"/>
            <p:cNvSpPr txBox="1"/>
            <p:nvPr/>
          </p:nvSpPr>
          <p:spPr>
            <a:xfrm>
              <a:off x="1811524" y="-11125"/>
              <a:ext cx="184157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   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30748" name="TextBox 13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013420-847A-FF4A-9848-8E966AF8B3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13485" y="2712750"/>
            <a:ext cx="5168901" cy="3430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B9C506-F3E6-DB31-10B7-B2D9BAEECF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9613" y="547400"/>
            <a:ext cx="5146674" cy="3430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4123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13" y="531813"/>
            <a:ext cx="5168900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713" y="2697163"/>
            <a:ext cx="5167313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13" y="531813"/>
            <a:ext cx="5168900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713" y="2695575"/>
            <a:ext cx="5167313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340" algn="just"/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forma un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sistem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complex,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conceput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ofere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împotriva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durata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viață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50 de ani.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Balta Mangalia-Venus Aurora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3.805.641.721,67 lei,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</a:p>
          <a:p>
            <a:endParaRPr lang="ro-RO" dirty="0"/>
          </a:p>
        </p:txBody>
      </p:sp>
      <p:grpSp>
        <p:nvGrpSpPr>
          <p:cNvPr id="4" name="Group 22">
            <a:extLst>
              <a:ext uri="{FF2B5EF4-FFF2-40B4-BE49-F238E27FC236}">
                <a16:creationId xmlns:a16="http://schemas.microsoft.com/office/drawing/2014/main" id="{6D7930D5-859A-C5F3-137A-E07D9083475A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4E56E23D-60E3-8D6D-D323-A2685A03C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5">
              <a:extLst>
                <a:ext uri="{FF2B5EF4-FFF2-40B4-BE49-F238E27FC236}">
                  <a16:creationId xmlns:a16="http://schemas.microsoft.com/office/drawing/2014/main" id="{C8437BBC-FE3C-6021-8AE2-45BFF3C3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Picture 26">
              <a:extLst>
                <a:ext uri="{FF2B5EF4-FFF2-40B4-BE49-F238E27FC236}">
                  <a16:creationId xmlns:a16="http://schemas.microsoft.com/office/drawing/2014/main" id="{6F650E87-2437-97EC-7614-5A36B4C0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375</Words>
  <Application>Microsoft Office PowerPoint</Application>
  <PresentationFormat>Widescreen</PresentationFormat>
  <Paragraphs>55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113</cp:revision>
  <dcterms:created xsi:type="dcterms:W3CDTF">2019-04-15T13:31:00Z</dcterms:created>
  <dcterms:modified xsi:type="dcterms:W3CDTF">2023-08-21T12:50:23Z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