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384" r:id="rId2"/>
    <p:sldId id="324" r:id="rId3"/>
    <p:sldId id="323" r:id="rId4"/>
    <p:sldId id="322" r:id="rId5"/>
    <p:sldId id="261" r:id="rId6"/>
    <p:sldId id="387" r:id="rId7"/>
    <p:sldId id="382" r:id="rId8"/>
    <p:sldId id="383" r:id="rId9"/>
    <p:sldId id="321" r:id="rId10"/>
  </p:sldIdLst>
  <p:sldSz cx="12192000" cy="6858000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4">
          <p15:clr>
            <a:srgbClr val="A4A3A4"/>
          </p15:clr>
        </p15:guide>
        <p15:guide id="2" pos="38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3" d="100"/>
          <a:sy n="63" d="100"/>
        </p:scale>
        <p:origin x="996" y="78"/>
      </p:cViewPr>
      <p:guideLst>
        <p:guide orient="horz" pos="2164"/>
        <p:guide pos="38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BB4D949-F21F-4952-A615-4444A5E6F45C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‹#›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10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1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5"/>
          <p:cNvSpPr txBox="1"/>
          <p:nvPr/>
        </p:nvSpPr>
        <p:spPr>
          <a:xfrm>
            <a:off x="3276600" y="5715000"/>
            <a:ext cx="5105400" cy="354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700" dirty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endParaRPr lang="en-US" altLang="en-US" sz="1500" dirty="0">
              <a:latin typeface="Trebuchet MS" panose="020B0603020202020204" pitchFamily="34" charset="0"/>
              <a:ea typeface="Arial" panose="020B0604020202020204" pitchFamily="34" charset="0"/>
            </a:endParaRPr>
          </a:p>
        </p:txBody>
      </p:sp>
      <p:sp>
        <p:nvSpPr>
          <p:cNvPr id="4099" name="TextBox 8"/>
          <p:cNvSpPr txBox="1">
            <a:spLocks noChangeArrowheads="1"/>
          </p:cNvSpPr>
          <p:nvPr/>
        </p:nvSpPr>
        <p:spPr bwMode="auto">
          <a:xfrm>
            <a:off x="1685313" y="2285066"/>
            <a:ext cx="8852085" cy="25545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“</a:t>
            </a: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REDUCEREA EROZIUNII COSTIERE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Faza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II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(2014-2020)”</a:t>
            </a:r>
            <a:endParaRPr kumimoji="0" lang="ro-RO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o-RO" altLang="en-US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o-RO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Lotul 7 – ZONA OLIMP</a:t>
            </a:r>
            <a:endParaRPr kumimoji="0" lang="vi-V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077" name="AutoShape 6" descr="Imagini pentru Uniunea Europeană"/>
          <p:cNvSpPr>
            <a:spLocks noChangeAspect="1"/>
          </p:cNvSpPr>
          <p:nvPr/>
        </p:nvSpPr>
        <p:spPr>
          <a:xfrm>
            <a:off x="1679575" y="-144462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dirty="0">
              <a:ea typeface="Arial" panose="020B0604020202020204" pitchFamily="34" charset="0"/>
            </a:endParaRPr>
          </a:p>
        </p:txBody>
      </p:sp>
      <p:sp>
        <p:nvSpPr>
          <p:cNvPr id="3078" name="AutoShape 11" descr="Imagini pentru logo ue"/>
          <p:cNvSpPr>
            <a:spLocks noChangeAspect="1"/>
          </p:cNvSpPr>
          <p:nvPr/>
        </p:nvSpPr>
        <p:spPr>
          <a:xfrm>
            <a:off x="1831975" y="7938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dirty="0">
              <a:ea typeface="Arial" panose="020B0604020202020204" pitchFamily="34" charset="0"/>
            </a:endParaRPr>
          </a:p>
        </p:txBody>
      </p:sp>
      <p:grpSp>
        <p:nvGrpSpPr>
          <p:cNvPr id="11" name="Group 22">
            <a:extLst>
              <a:ext uri="{FF2B5EF4-FFF2-40B4-BE49-F238E27FC236}">
                <a16:creationId xmlns:a16="http://schemas.microsoft.com/office/drawing/2014/main" id="{08D78219-64E7-D55C-2518-AC065CB840F5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12" name="Picture 24">
              <a:extLst>
                <a:ext uri="{FF2B5EF4-FFF2-40B4-BE49-F238E27FC236}">
                  <a16:creationId xmlns:a16="http://schemas.microsoft.com/office/drawing/2014/main" id="{90361285-BB08-F441-5B37-63EC7BF2D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" name="Picture 25">
              <a:extLst>
                <a:ext uri="{FF2B5EF4-FFF2-40B4-BE49-F238E27FC236}">
                  <a16:creationId xmlns:a16="http://schemas.microsoft.com/office/drawing/2014/main" id="{75548DA5-875F-7251-F7CB-83CEA2A8C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4" name="Picture 26">
              <a:extLst>
                <a:ext uri="{FF2B5EF4-FFF2-40B4-BE49-F238E27FC236}">
                  <a16:creationId xmlns:a16="http://schemas.microsoft.com/office/drawing/2014/main" id="{8D891E2A-24E0-AD22-5D23-D7EEE65CFE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SITUAȚIA INIȚIALĂ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 fontAlgn="base"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Acest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sector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țărm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amenințat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eroziuni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puternice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capabile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pună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pericol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proprietatea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publică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privată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80340" algn="just" fontAlgn="base"/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DATA SEMNARII CONTRACTULUI DE LUCRĂRI: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august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20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22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STADIUL ACTUAL: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timpul execuției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VALOAREA </a:t>
            </a:r>
            <a:r>
              <a:rPr lang="ro-RO" sz="1800" b="1" dirty="0"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ESTIMATĂ </a:t>
            </a: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A INVESTIȚIEI: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314.059.925,77 lei fără TVA</a:t>
            </a: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 22">
            <a:extLst>
              <a:ext uri="{FF2B5EF4-FFF2-40B4-BE49-F238E27FC236}">
                <a16:creationId xmlns:a16="http://schemas.microsoft.com/office/drawing/2014/main" id="{11864145-2769-50DD-01C1-D1887FDE49BF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9" name="Picture 24">
              <a:extLst>
                <a:ext uri="{FF2B5EF4-FFF2-40B4-BE49-F238E27FC236}">
                  <a16:creationId xmlns:a16="http://schemas.microsoft.com/office/drawing/2014/main" id="{C9E140C0-038D-525E-8DA4-36A5E0904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Picture 25">
              <a:extLst>
                <a:ext uri="{FF2B5EF4-FFF2-40B4-BE49-F238E27FC236}">
                  <a16:creationId xmlns:a16="http://schemas.microsoft.com/office/drawing/2014/main" id="{215CA9E4-22A5-21C0-599C-4056721CD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" name="Picture 26">
              <a:extLst>
                <a:ext uri="{FF2B5EF4-FFF2-40B4-BE49-F238E27FC236}">
                  <a16:creationId xmlns:a16="http://schemas.microsoft.com/office/drawing/2014/main" id="{CDC50F5D-1FE5-914D-4BAE-072F0BAA5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26018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620639-B9DF-740A-4B58-EAEB56BFE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SCURTĂ DESCRIERE A LUCRĂRILOR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cadrul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din POIM 2014-2020,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lucrările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prevăzute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pentru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7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constau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Îndepărtarea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structurilor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existente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Execuția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conectate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țărmul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Înnisiparea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artificială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aproximativ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ha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plaja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nouă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Schem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ă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costieră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 o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lungime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țărmului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 3500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metri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liniari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Construcția a 3 bio-structuri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Implantare specia Zostera Noltii - 5,1 ha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Implantare specia Cystoseira Barbata - 2,7 ha</a:t>
            </a:r>
          </a:p>
          <a:p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dirty="0"/>
          </a:p>
        </p:txBody>
      </p:sp>
      <p:grpSp>
        <p:nvGrpSpPr>
          <p:cNvPr id="13" name="Group 22">
            <a:extLst>
              <a:ext uri="{FF2B5EF4-FFF2-40B4-BE49-F238E27FC236}">
                <a16:creationId xmlns:a16="http://schemas.microsoft.com/office/drawing/2014/main" id="{9FDF3C8D-42CE-195C-C92C-E3A2EAF84DAE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14" name="Picture 24">
              <a:extLst>
                <a:ext uri="{FF2B5EF4-FFF2-40B4-BE49-F238E27FC236}">
                  <a16:creationId xmlns:a16="http://schemas.microsoft.com/office/drawing/2014/main" id="{FDCDAE73-4870-E5F1-437C-BFFAD1FCB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" name="Picture 25">
              <a:extLst>
                <a:ext uri="{FF2B5EF4-FFF2-40B4-BE49-F238E27FC236}">
                  <a16:creationId xmlns:a16="http://schemas.microsoft.com/office/drawing/2014/main" id="{478D5430-EEDF-3034-2E7D-D89B235D0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" name="Picture 26">
              <a:extLst>
                <a:ext uri="{FF2B5EF4-FFF2-40B4-BE49-F238E27FC236}">
                  <a16:creationId xmlns:a16="http://schemas.microsoft.com/office/drawing/2014/main" id="{240D533E-1673-88BA-79FE-8AD248ADAE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439518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BENEFICIILE INVESTIȚIEI:</a:t>
            </a:r>
            <a:endParaRPr lang="ro-RO" sz="1800" b="1" dirty="0">
              <a:effectLst/>
              <a:highlight>
                <a:srgbClr val="D3D3D3"/>
              </a:highligh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Lucrările derulate pe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 7 -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Zona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Olimp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contribuie la: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protejarea și reabilitarea litoralului românesc și factorilor de mediu, prin lucrări inginerești de combatere a fenomenului de eroziune costieră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atingerea obiectivului de reducere a efectelor și pagubelor asupra populației cauzate de fenomene naturale produse de schimbările climatice;  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protejarea biodiversității marine și a zonei litorale vizate;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activități de mediu, menite să stimuleze regenerarea și dezvoltarea habitatelor marine. </a:t>
            </a:r>
          </a:p>
          <a:p>
            <a:endParaRPr lang="ro-RO" dirty="0"/>
          </a:p>
        </p:txBody>
      </p:sp>
      <p:grpSp>
        <p:nvGrpSpPr>
          <p:cNvPr id="8" name="Group 22">
            <a:extLst>
              <a:ext uri="{FF2B5EF4-FFF2-40B4-BE49-F238E27FC236}">
                <a16:creationId xmlns:a16="http://schemas.microsoft.com/office/drawing/2014/main" id="{A409E3A5-08F1-4D83-9EBC-C8AA8C9885CB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9" name="Picture 24">
              <a:extLst>
                <a:ext uri="{FF2B5EF4-FFF2-40B4-BE49-F238E27FC236}">
                  <a16:creationId xmlns:a16="http://schemas.microsoft.com/office/drawing/2014/main" id="{0613E2F0-269F-CE35-06C3-282E37B82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Picture 25">
              <a:extLst>
                <a:ext uri="{FF2B5EF4-FFF2-40B4-BE49-F238E27FC236}">
                  <a16:creationId xmlns:a16="http://schemas.microsoft.com/office/drawing/2014/main" id="{F3396DF3-779F-371C-95D9-DCB05A115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" name="Picture 26">
              <a:extLst>
                <a:ext uri="{FF2B5EF4-FFF2-40B4-BE49-F238E27FC236}">
                  <a16:creationId xmlns:a16="http://schemas.microsoft.com/office/drawing/2014/main" id="{54EAA994-0D33-E34C-73EB-F73D83E33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525942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849813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5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950" y="0"/>
            <a:ext cx="48514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8538" y="0"/>
            <a:ext cx="4849812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Group 5"/>
          <p:cNvGrpSpPr/>
          <p:nvPr/>
        </p:nvGrpSpPr>
        <p:grpSpPr>
          <a:xfrm>
            <a:off x="4640263" y="5553075"/>
            <a:ext cx="2968625" cy="820738"/>
            <a:chOff x="3184757" y="1059359"/>
            <a:chExt cx="2967789" cy="819889"/>
          </a:xfrm>
        </p:grpSpPr>
        <p:sp>
          <p:nvSpPr>
            <p:cNvPr id="28701" name="TextBox 6"/>
            <p:cNvSpPr txBox="1"/>
            <p:nvPr/>
          </p:nvSpPr>
          <p:spPr>
            <a:xfrm>
              <a:off x="3683731" y="1059359"/>
              <a:ext cx="2468815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solidFill>
                    <a:schemeClr val="accent1"/>
                  </a:solidFill>
                  <a:cs typeface="Arial" panose="020B0604020202020204" pitchFamily="34" charset="0"/>
                </a:rPr>
                <a:t>plaja emersa – latime medie 80 m</a:t>
              </a:r>
            </a:p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solidFill>
                    <a:schemeClr val="accent1"/>
                  </a:solidFill>
                  <a:cs typeface="Arial" panose="020B0604020202020204" pitchFamily="34" charset="0"/>
                </a:rPr>
                <a:t>lungime – 3500 m </a:t>
              </a:r>
              <a:endParaRPr lang="en-US" altLang="en-US" sz="13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184757" y="1195743"/>
              <a:ext cx="403111" cy="188718"/>
            </a:xfrm>
            <a:prstGeom prst="rect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184757" y="1631854"/>
              <a:ext cx="403111" cy="18713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704" name="TextBox 9"/>
            <p:cNvSpPr txBox="1"/>
            <p:nvPr/>
          </p:nvSpPr>
          <p:spPr>
            <a:xfrm>
              <a:off x="3683732" y="1586860"/>
              <a:ext cx="1584176" cy="2923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solidFill>
                    <a:schemeClr val="accent1"/>
                  </a:solidFill>
                  <a:cs typeface="Arial" panose="020B0604020202020204" pitchFamily="34" charset="0"/>
                </a:rPr>
                <a:t>plaja submersa</a:t>
              </a:r>
              <a:endParaRPr lang="en-US" altLang="en-US" sz="13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</p:grp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2993686"/>
              </p:ext>
            </p:extLst>
          </p:nvPr>
        </p:nvGraphicFramePr>
        <p:xfrm>
          <a:off x="4729163" y="311150"/>
          <a:ext cx="2733674" cy="17969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5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48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3709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</a:rPr>
                        <a:t>ETAPA II –</a:t>
                      </a:r>
                      <a:r>
                        <a:rPr lang="en-GB" sz="1600" baseline="0" dirty="0">
                          <a:effectLst/>
                          <a:latin typeface="+mn-lt"/>
                        </a:rPr>
                        <a:t> Zona </a:t>
                      </a:r>
                      <a:r>
                        <a:rPr lang="en-GB" sz="1600" dirty="0" err="1">
                          <a:effectLst/>
                          <a:latin typeface="+mn-lt"/>
                        </a:rPr>
                        <a:t>Olimp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64" marR="68564" marT="0" marB="0" anchor="b"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547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Demolare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structuri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costiere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existente</a:t>
                      </a:r>
                      <a:endParaRPr lang="en-GB" sz="1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GB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buc</a:t>
                      </a:r>
                      <a:endParaRPr lang="en-GB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64" marR="68564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73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Protectie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costiera</a:t>
                      </a:r>
                      <a:endParaRPr lang="en-GB" sz="1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3.500</a:t>
                      </a:r>
                      <a:endParaRPr lang="en-GB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64" marR="6856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m</a:t>
                      </a:r>
                      <a:endParaRPr lang="en-GB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64" marR="6856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28697" name="Group 11"/>
          <p:cNvGrpSpPr/>
          <p:nvPr/>
        </p:nvGrpSpPr>
        <p:grpSpPr>
          <a:xfrm>
            <a:off x="1811338" y="-17462"/>
            <a:ext cx="8955087" cy="314325"/>
            <a:chOff x="1811524" y="-17262"/>
            <a:chExt cx="8954648" cy="313914"/>
          </a:xfrm>
        </p:grpSpPr>
        <p:sp>
          <p:nvSpPr>
            <p:cNvPr id="28699" name="TextBox 12"/>
            <p:cNvSpPr txBox="1"/>
            <p:nvPr/>
          </p:nvSpPr>
          <p:spPr>
            <a:xfrm>
              <a:off x="1811524" y="-11125"/>
              <a:ext cx="1352690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chemeClr val="accent1"/>
                  </a:solidFill>
                  <a:cs typeface="Arial" panose="020B0604020202020204" pitchFamily="34" charset="0"/>
                </a:rPr>
                <a:t>Situatia actuala</a:t>
              </a:r>
              <a:endParaRPr lang="en-US" altLang="en-US" sz="14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  <p:sp>
          <p:nvSpPr>
            <p:cNvPr id="28700" name="TextBox 13"/>
            <p:cNvSpPr txBox="1"/>
            <p:nvPr/>
          </p:nvSpPr>
          <p:spPr>
            <a:xfrm>
              <a:off x="8765410" y="-17262"/>
              <a:ext cx="2000762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chemeClr val="accent1"/>
                  </a:solidFill>
                  <a:cs typeface="Arial" panose="020B0604020202020204" pitchFamily="34" charset="0"/>
                </a:rPr>
                <a:t>Proiect in implementare</a:t>
              </a:r>
              <a:endParaRPr lang="en-US" altLang="en-US" sz="14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DD7595-FCDB-93A0-A1AF-F622B0A765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7776" y="2708066"/>
            <a:ext cx="5149850" cy="34340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ABBBDC5-3C42-98E0-6C1D-25C91B50FB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556" y="539750"/>
            <a:ext cx="5149850" cy="3447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9845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4125" y="2708275"/>
            <a:ext cx="5167313" cy="3446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025" y="539750"/>
            <a:ext cx="5168900" cy="3444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375" y="539750"/>
            <a:ext cx="5167313" cy="3444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7775" y="2708275"/>
            <a:ext cx="5168900" cy="3446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0340" algn="just"/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Noile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vor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forma un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sistem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integrat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complex,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conceput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ofere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împotriva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eroziunii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pe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durata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viață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prevăzută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50 de ani.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Toate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acestea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pentru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dezvoltarea durabilă a î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ntregului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litoral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românesc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endParaRPr lang="ro-RO" sz="18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endParaRPr lang="ro-RO" sz="18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 PROIECT PENTRU UN VIITOR DURABIL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 PROIECT PENTRU GENERAȚII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Investiția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realizată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pe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7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Zona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Olimp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“REDUCEREA EROZIUNII COSTIERE FAZA II (2014-2020)”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Programul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Operațional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Infrastructură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Mare 2014-2020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Beneficiarul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ADMINISTRAȚIA NAȚIONALĂ APELE ROMÂNE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Valoare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totală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3.805.641.721,67 lei, din care 85%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reprezintă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acordată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Uniunea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Europeană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Implementarea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ână în decembrie 2023</a:t>
            </a:r>
          </a:p>
          <a:p>
            <a:endParaRPr lang="ro-RO" dirty="0">
              <a:solidFill>
                <a:srgbClr val="FF0000"/>
              </a:solidFill>
            </a:endParaRPr>
          </a:p>
        </p:txBody>
      </p:sp>
      <p:grpSp>
        <p:nvGrpSpPr>
          <p:cNvPr id="4" name="Group 22">
            <a:extLst>
              <a:ext uri="{FF2B5EF4-FFF2-40B4-BE49-F238E27FC236}">
                <a16:creationId xmlns:a16="http://schemas.microsoft.com/office/drawing/2014/main" id="{6D7930D5-859A-C5F3-137A-E07D9083475A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5" name="Picture 24">
              <a:extLst>
                <a:ext uri="{FF2B5EF4-FFF2-40B4-BE49-F238E27FC236}">
                  <a16:creationId xmlns:a16="http://schemas.microsoft.com/office/drawing/2014/main" id="{4E56E23D-60E3-8D6D-D323-A2685A03C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" name="Picture 25">
              <a:extLst>
                <a:ext uri="{FF2B5EF4-FFF2-40B4-BE49-F238E27FC236}">
                  <a16:creationId xmlns:a16="http://schemas.microsoft.com/office/drawing/2014/main" id="{C8437BBC-FE3C-6021-8AE2-45BFF3C36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" name="Picture 26">
              <a:extLst>
                <a:ext uri="{FF2B5EF4-FFF2-40B4-BE49-F238E27FC236}">
                  <a16:creationId xmlns:a16="http://schemas.microsoft.com/office/drawing/2014/main" id="{6F650E87-2437-97EC-7614-5A36B4C06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057938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357</Words>
  <Application>Microsoft Office PowerPoint</Application>
  <PresentationFormat>Widescreen</PresentationFormat>
  <Paragraphs>54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Symbol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liviu</dc:creator>
  <cp:lastModifiedBy>Andreea Guci</cp:lastModifiedBy>
  <cp:revision>114</cp:revision>
  <dcterms:created xsi:type="dcterms:W3CDTF">2019-04-15T13:31:00Z</dcterms:created>
  <dcterms:modified xsi:type="dcterms:W3CDTF">2023-08-21T12:46:40Z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24BE5A8DFD074015AF090C857969A59C</vt:lpwstr>
  </property>
  <property fmtid="{D5CDD505-2E9C-101B-9397-08002B2CF9AE}" pid="3" name="KSOProductBuildVer">
    <vt:lpwstr>1033-11.2.0.11074</vt:lpwstr>
  </property>
</Properties>
</file>