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84" r:id="rId2"/>
    <p:sldId id="324" r:id="rId3"/>
    <p:sldId id="323" r:id="rId4"/>
    <p:sldId id="322" r:id="rId5"/>
    <p:sldId id="260" r:id="rId6"/>
    <p:sldId id="388" r:id="rId7"/>
    <p:sldId id="366" r:id="rId8"/>
    <p:sldId id="389" r:id="rId9"/>
    <p:sldId id="367" r:id="rId10"/>
    <p:sldId id="321" r:id="rId11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996" y="66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  <p:grpSp>
        <p:nvGrpSpPr>
          <p:cNvPr id="7" name="Group 22">
            <a:extLst>
              <a:ext uri="{FF2B5EF4-FFF2-40B4-BE49-F238E27FC236}">
                <a16:creationId xmlns:a16="http://schemas.microsoft.com/office/drawing/2014/main" id="{4742CB6A-0113-6199-6C4B-9880F09A823B}"/>
              </a:ext>
            </a:extLst>
          </p:cNvPr>
          <p:cNvGrpSpPr/>
          <p:nvPr userDrawn="1"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8" name="Picture 24">
              <a:extLst>
                <a:ext uri="{FF2B5EF4-FFF2-40B4-BE49-F238E27FC236}">
                  <a16:creationId xmlns:a16="http://schemas.microsoft.com/office/drawing/2014/main" id="{BC96D842-334E-DA4B-89A3-F3C175BF1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" name="Picture 25">
              <a:extLst>
                <a:ext uri="{FF2B5EF4-FFF2-40B4-BE49-F238E27FC236}">
                  <a16:creationId xmlns:a16="http://schemas.microsoft.com/office/drawing/2014/main" id="{7E3ED27A-14E2-9A51-FB01-E67AD4910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6">
              <a:extLst>
                <a:ext uri="{FF2B5EF4-FFF2-40B4-BE49-F238E27FC236}">
                  <a16:creationId xmlns:a16="http://schemas.microsoft.com/office/drawing/2014/main" id="{04FE38F2-A23F-35D3-F632-9988F6428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  <p:grpSp>
        <p:nvGrpSpPr>
          <p:cNvPr id="7" name="Group 22">
            <a:extLst>
              <a:ext uri="{FF2B5EF4-FFF2-40B4-BE49-F238E27FC236}">
                <a16:creationId xmlns:a16="http://schemas.microsoft.com/office/drawing/2014/main" id="{F7A66648-0733-82A6-9EFD-3AC0E5B1014C}"/>
              </a:ext>
            </a:extLst>
          </p:cNvPr>
          <p:cNvGrpSpPr/>
          <p:nvPr userDrawn="1"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8" name="Picture 24">
              <a:extLst>
                <a:ext uri="{FF2B5EF4-FFF2-40B4-BE49-F238E27FC236}">
                  <a16:creationId xmlns:a16="http://schemas.microsoft.com/office/drawing/2014/main" id="{32D06B98-5CE5-5474-1069-D7F16FC48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" name="Picture 25">
              <a:extLst>
                <a:ext uri="{FF2B5EF4-FFF2-40B4-BE49-F238E27FC236}">
                  <a16:creationId xmlns:a16="http://schemas.microsoft.com/office/drawing/2014/main" id="{2A2B165F-8ED2-1192-6F8B-B00BBFA25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6">
              <a:extLst>
                <a:ext uri="{FF2B5EF4-FFF2-40B4-BE49-F238E27FC236}">
                  <a16:creationId xmlns:a16="http://schemas.microsoft.com/office/drawing/2014/main" id="{2904CDB2-A1A0-2A34-D59D-D658E1E0B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7/6/2023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1685313" y="2285066"/>
            <a:ext cx="8852085" cy="25545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  <a:endParaRPr kumimoji="0" lang="ro-RO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o-RO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6</a:t>
            </a: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– ZONA 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COSTINE</a:t>
            </a:r>
            <a:r>
              <a:rPr lang="ro-RO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ȘTI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 fontAlgn="base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sector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amenințat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capabile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pericol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340" algn="just" fontAlgn="base"/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înainte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</a:t>
            </a:r>
            <a:r>
              <a:rPr lang="ro-RO" sz="1800" b="1" dirty="0"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ESTIMATĂ </a:t>
            </a: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A INVESTIȚIEI: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391.183.150,62 lei fără TVA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cadrul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constau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Îndepărtarea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Execuția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conectate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țărmul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Înnisiparea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artificială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aproximativ 16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ha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nouă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Schem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țărmului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2550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liniari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Recife populate cu specia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Pholas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Dactylus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28.800 mp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 specia Zostera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Noltii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49.550 mp</a:t>
            </a:r>
          </a:p>
          <a:p>
            <a:pPr marL="342900" lvl="0" indent="-342900" algn="just"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Implantare specia Cystoseira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Barbata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31.650 mp</a:t>
            </a:r>
          </a:p>
          <a:p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derulate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6 -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Costinești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contribuie la: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și reabilitarea litoralului românesc și a factorilor de mediu, prin lucrări inginerești de combatere a fenomenului de eroziune costieră</a:t>
            </a: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atingerea obiectivului de reducere a efectelor și pagubelor asupra populației cauzate de fenomene naturale produse de schimbările climatice; 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biodiversității marine și a zonei litorale vizate;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activități de mediu, menite să stimuleze regenerarea și dezvoltarea habitatelor marine. 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1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013" y="0"/>
            <a:ext cx="485298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2188" y="0"/>
            <a:ext cx="4849812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" name="Group 5"/>
          <p:cNvGrpSpPr/>
          <p:nvPr/>
        </p:nvGrpSpPr>
        <p:grpSpPr>
          <a:xfrm>
            <a:off x="4691063" y="5157788"/>
            <a:ext cx="2989262" cy="1439862"/>
            <a:chOff x="3184757" y="1059359"/>
            <a:chExt cx="2988331" cy="1439694"/>
          </a:xfrm>
        </p:grpSpPr>
        <p:grpSp>
          <p:nvGrpSpPr>
            <p:cNvPr id="27677" name="Group 6"/>
            <p:cNvGrpSpPr/>
            <p:nvPr/>
          </p:nvGrpSpPr>
          <p:grpSpPr>
            <a:xfrm>
              <a:off x="3184757" y="1059359"/>
              <a:ext cx="2988331" cy="819889"/>
              <a:chOff x="3184757" y="1059359"/>
              <a:chExt cx="2988331" cy="819889"/>
            </a:xfrm>
          </p:grpSpPr>
          <p:sp>
            <p:nvSpPr>
              <p:cNvPr id="27681" name="TextBox 10"/>
              <p:cNvSpPr txBox="1"/>
              <p:nvPr/>
            </p:nvSpPr>
            <p:spPr>
              <a:xfrm>
                <a:off x="3676881" y="1059359"/>
                <a:ext cx="2496207" cy="4924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plaja emersa – latime medie 60 m</a:t>
                </a:r>
              </a:p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lungime – 2550 m </a:t>
                </a:r>
                <a:endParaRPr lang="en-US" altLang="en-US" sz="1300" dirty="0">
                  <a:solidFill>
                    <a:schemeClr val="accent1"/>
                  </a:solidFill>
                  <a:ea typeface="Arial" panose="020B0604020202020204" pitchFamily="34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184757" y="1195868"/>
                <a:ext cx="403099" cy="188890"/>
              </a:xfrm>
              <a:prstGeom prst="rect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184757" y="1632379"/>
                <a:ext cx="403099" cy="187303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684" name="TextBox 13"/>
              <p:cNvSpPr txBox="1"/>
              <p:nvPr/>
            </p:nvSpPr>
            <p:spPr>
              <a:xfrm>
                <a:off x="3683732" y="1586860"/>
                <a:ext cx="1584176" cy="292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plaja submersa</a:t>
                </a:r>
                <a:endParaRPr lang="en-US" altLang="en-US" sz="1300" dirty="0">
                  <a:solidFill>
                    <a:schemeClr val="accent1"/>
                  </a:solidFill>
                  <a:ea typeface="Arial" panose="020B0604020202020204" pitchFamily="34" charset="0"/>
                </a:endParaRPr>
              </a:p>
            </p:txBody>
          </p:sp>
        </p:grpSp>
        <p:grpSp>
          <p:nvGrpSpPr>
            <p:cNvPr id="27678" name="Group 7"/>
            <p:cNvGrpSpPr/>
            <p:nvPr/>
          </p:nvGrpSpPr>
          <p:grpSpPr>
            <a:xfrm>
              <a:off x="3184757" y="2006610"/>
              <a:ext cx="2575093" cy="492443"/>
              <a:chOff x="4647653" y="5597925"/>
              <a:chExt cx="2575093" cy="492443"/>
            </a:xfrm>
          </p:grpSpPr>
          <p:sp>
            <p:nvSpPr>
              <p:cNvPr id="27679" name="TextBox 8"/>
              <p:cNvSpPr txBox="1"/>
              <p:nvPr/>
            </p:nvSpPr>
            <p:spPr>
              <a:xfrm>
                <a:off x="5146628" y="5597925"/>
                <a:ext cx="2076118" cy="49244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228600" indent="-228600" algn="l" rtl="0" eaLnBrk="0" fontAlgn="base" hangingPunct="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3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aparare mal existenta – lungime 1150 m</a:t>
                </a:r>
                <a:endParaRPr lang="en-US" altLang="en-US" sz="1300" dirty="0">
                  <a:solidFill>
                    <a:schemeClr val="accent1"/>
                  </a:solidFill>
                  <a:ea typeface="Arial" panose="020B0604020202020204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647653" y="5642745"/>
                <a:ext cx="396751" cy="187303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042252"/>
              </p:ext>
            </p:extLst>
          </p:nvPr>
        </p:nvGraphicFramePr>
        <p:xfrm>
          <a:off x="4586288" y="296863"/>
          <a:ext cx="3009900" cy="21632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3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0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6827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lt"/>
                        </a:rPr>
                        <a:t>ETAPA II – ZONA </a:t>
                      </a:r>
                      <a:r>
                        <a:rPr lang="en-GB" sz="1600" dirty="0" err="1">
                          <a:effectLst/>
                          <a:latin typeface="+mn-lt"/>
                        </a:rPr>
                        <a:t>Costinesti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2" marR="68592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53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 </a:t>
                      </a:r>
                      <a:endParaRPr lang="en-GB" sz="1600" dirty="0">
                        <a:effectLst/>
                        <a:latin typeface="Arial" panose="020B0604020202020204"/>
                        <a:ea typeface="Times New Roman" panose="02020603050405020304"/>
                        <a:cs typeface="Times New Roman" panose="02020603050405020304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Demolare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structuri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costiere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existente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2" marR="68592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2" marR="6859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buc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2" marR="6859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04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/>
                          <a:cs typeface="Times New Roman" panose="02020603050405020304"/>
                        </a:rPr>
                        <a:t>Protectie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/>
                          <a:cs typeface="Times New Roman" panose="02020603050405020304"/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/>
                          <a:cs typeface="Times New Roman" panose="02020603050405020304"/>
                        </a:rPr>
                        <a:t>costiera</a:t>
                      </a:r>
                      <a:endParaRPr lang="en-GB" sz="16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2" marR="68592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2550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2" marR="68592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GB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92" marR="6859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7673" name="Group 15"/>
          <p:cNvGrpSpPr/>
          <p:nvPr/>
        </p:nvGrpSpPr>
        <p:grpSpPr>
          <a:xfrm>
            <a:off x="1811338" y="-17462"/>
            <a:ext cx="8955087" cy="314325"/>
            <a:chOff x="1811524" y="-17262"/>
            <a:chExt cx="8954648" cy="313914"/>
          </a:xfrm>
        </p:grpSpPr>
        <p:sp>
          <p:nvSpPr>
            <p:cNvPr id="27675" name="TextBox 16"/>
            <p:cNvSpPr txBox="1"/>
            <p:nvPr/>
          </p:nvSpPr>
          <p:spPr>
            <a:xfrm>
              <a:off x="1811524" y="-11125"/>
              <a:ext cx="135269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27676" name="TextBox 17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534A54-AF28-9582-E16E-4A8D9FB4B0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9394" y="2735263"/>
            <a:ext cx="5168900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65E0D3-A4FB-3B32-A70E-29A26B9F04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8374"/>
          <a:stretch/>
        </p:blipFill>
        <p:spPr>
          <a:xfrm>
            <a:off x="-220614" y="603833"/>
            <a:ext cx="6105477" cy="3434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6267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8738" y="2735263"/>
            <a:ext cx="5168900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075" y="593725"/>
            <a:ext cx="5167313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54B6F5-DD7A-1512-6C1C-8DABA46A75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20036" y="2708275"/>
            <a:ext cx="5168900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2075C8-0C85-C108-819F-8E3B8413B5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404" y="592137"/>
            <a:ext cx="5177987" cy="3446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191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363" y="593725"/>
            <a:ext cx="5168900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EA0BB8-FE0A-53AF-6179-EE8B49E645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2538" y="2708275"/>
            <a:ext cx="5172192" cy="344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340" algn="just"/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Noile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forma un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sistem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integrat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complex,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conceput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ofere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împotriva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durata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viață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prevăzută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50 de ani.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Zona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Costinești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3.805.641.721,67 lei,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</a:p>
          <a:p>
            <a:endParaRPr lang="ro-R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361</Words>
  <Application>Microsoft Office PowerPoint</Application>
  <PresentationFormat>Widescreen</PresentationFormat>
  <Paragraphs>55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Andreea Guci</cp:lastModifiedBy>
  <cp:revision>117</cp:revision>
  <dcterms:created xsi:type="dcterms:W3CDTF">2019-04-15T13:31:00Z</dcterms:created>
  <dcterms:modified xsi:type="dcterms:W3CDTF">2023-07-06T08:45:46Z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