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66" r:id="rId2"/>
    <p:sldId id="324" r:id="rId3"/>
    <p:sldId id="323" r:id="rId4"/>
    <p:sldId id="322" r:id="rId5"/>
    <p:sldId id="256" r:id="rId6"/>
    <p:sldId id="284" r:id="rId7"/>
    <p:sldId id="292" r:id="rId8"/>
    <p:sldId id="346" r:id="rId9"/>
    <p:sldId id="321" r:id="rId10"/>
  </p:sldIdLst>
  <p:sldSz cx="12192000" cy="6858000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4">
          <p15:clr>
            <a:srgbClr val="A4A3A4"/>
          </p15:clr>
        </p15:guide>
        <p15:guide id="2" pos="38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756" y="72"/>
      </p:cViewPr>
      <p:guideLst>
        <p:guide orient="horz" pos="2164"/>
        <p:guide pos="38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BB4D949-F21F-4952-A615-4444A5E6F45C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7/19/2022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‹#›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1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en-US" altLang="en-US" dirty="0"/>
          </a:p>
        </p:txBody>
      </p:sp>
      <p:sp>
        <p:nvSpPr>
          <p:cNvPr id="16388" name="Slide Number Placeholder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 eaLnBrk="1" hangingPunct="1"/>
            <a:fld id="{9A0DB2DC-4C9A-4742-B13C-FB6460FD3503}" type="slidenum">
              <a:rPr lang="en-US" altLang="en-US" sz="1200" dirty="0">
                <a:latin typeface="Calibri" panose="020F0502020204030204" pitchFamily="34" charset="0"/>
              </a:rPr>
              <a:t>5</a:t>
            </a:fld>
            <a:endParaRPr lang="en-US" altLang="en-US" sz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7/19/2022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7/19/2022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7/19/2022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7/19/2022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7/19/2022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7/19/2022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7/19/2022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7/19/2022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7/19/2022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7/19/2022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7/19/2022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96A2E06-E5C0-42F7-B964-6FE315D36B34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7/19/2022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en-US" dirty="0"/>
              <a:t>‹#›</a:t>
            </a:fld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5"/>
          <p:cNvSpPr txBox="1"/>
          <p:nvPr/>
        </p:nvSpPr>
        <p:spPr>
          <a:xfrm>
            <a:off x="3276600" y="5715000"/>
            <a:ext cx="5105400" cy="354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700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endParaRPr lang="en-US" altLang="en-US" sz="1500" dirty="0">
              <a:latin typeface="Trebuchet MS" panose="020B0603020202020204" pitchFamily="34" charset="0"/>
              <a:ea typeface="Arial" panose="020B0604020202020204" pitchFamily="34" charset="0"/>
            </a:endParaRPr>
          </a:p>
        </p:txBody>
      </p:sp>
      <p:sp>
        <p:nvSpPr>
          <p:cNvPr id="4099" name="TextBox 8"/>
          <p:cNvSpPr txBox="1">
            <a:spLocks noChangeArrowheads="1"/>
          </p:cNvSpPr>
          <p:nvPr/>
        </p:nvSpPr>
        <p:spPr bwMode="auto">
          <a:xfrm>
            <a:off x="2176463" y="2047875"/>
            <a:ext cx="7840663" cy="31700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“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Reducerea eroziunii costiere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Faza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vi-V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II</a:t>
            </a: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(2014-2020)”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en-US" sz="4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Lotul </a:t>
            </a:r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2</a:t>
            </a:r>
            <a:r>
              <a:rPr kumimoji="0" lang="ro-RO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– ZONA </a:t>
            </a:r>
            <a:r>
              <a:rPr kumimoji="0" lang="en-GB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MAMAIA</a:t>
            </a:r>
            <a:endParaRPr kumimoji="0" lang="vi-V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vi-V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3076" name="TextBox 9"/>
          <p:cNvSpPr txBox="1"/>
          <p:nvPr/>
        </p:nvSpPr>
        <p:spPr>
          <a:xfrm rot="215140">
            <a:off x="9229725" y="3852863"/>
            <a:ext cx="7997825" cy="5540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000" dirty="0">
                <a:latin typeface="Trebuchet MS" panose="020B0603020202020204" pitchFamily="34" charset="0"/>
                <a:cs typeface="Arial" panose="020B0604020202020204" pitchFamily="34" charset="0"/>
              </a:rPr>
              <a:t> </a:t>
            </a:r>
            <a:endParaRPr lang="ro-RO" altLang="en-US" sz="1800" dirty="0">
              <a:latin typeface="Trebuchet MS" panose="020B0603020202020204" pitchFamily="34" charset="0"/>
              <a:ea typeface="Arial" panose="020B0604020202020204" pitchFamily="34" charset="0"/>
            </a:endParaRPr>
          </a:p>
        </p:txBody>
      </p:sp>
      <p:sp>
        <p:nvSpPr>
          <p:cNvPr id="3077" name="AutoShape 6" descr="Imagini pentru Uniunea Europeană"/>
          <p:cNvSpPr>
            <a:spLocks noChangeAspect="1"/>
          </p:cNvSpPr>
          <p:nvPr/>
        </p:nvSpPr>
        <p:spPr>
          <a:xfrm>
            <a:off x="1679575" y="-144462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sp>
        <p:nvSpPr>
          <p:cNvPr id="3078" name="AutoShape 11" descr="Imagini pentru logo ue"/>
          <p:cNvSpPr>
            <a:spLocks noChangeAspect="1"/>
          </p:cNvSpPr>
          <p:nvPr/>
        </p:nvSpPr>
        <p:spPr>
          <a:xfrm>
            <a:off x="1831975" y="7938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 dirty="0">
              <a:ea typeface="Arial" panose="020B0604020202020204" pitchFamily="34" charset="0"/>
            </a:endParaRPr>
          </a:p>
        </p:txBody>
      </p:sp>
      <p:grpSp>
        <p:nvGrpSpPr>
          <p:cNvPr id="3079" name="Group 22"/>
          <p:cNvGrpSpPr/>
          <p:nvPr/>
        </p:nvGrpSpPr>
        <p:grpSpPr>
          <a:xfrm>
            <a:off x="2176463" y="0"/>
            <a:ext cx="7840662" cy="960438"/>
            <a:chOff x="665387" y="474060"/>
            <a:chExt cx="4988092" cy="960349"/>
          </a:xfrm>
        </p:grpSpPr>
        <p:pic>
          <p:nvPicPr>
            <p:cNvPr id="3080" name="Pictur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81" name="Picture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082" name="Picture 2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SITUAȚIA INIȚIALĂ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sector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țărm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era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amenințat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puternice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capabile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pericol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proprietatea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publică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privată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80340" algn="just" fontAlgn="base"/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STADIUL ACTUAL: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finalizat</a:t>
            </a:r>
            <a: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-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30.06.2021</a:t>
            </a: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VALOAREA TOTALĂ A INVESTIȚIEI: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198.565.872,32 lei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fara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TVA</a:t>
            </a:r>
            <a:r>
              <a:rPr lang="en-US" sz="1800" b="1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b="1" dirty="0"/>
          </a:p>
        </p:txBody>
      </p:sp>
      <p:grpSp>
        <p:nvGrpSpPr>
          <p:cNvPr id="8" name="Group 22">
            <a:extLst>
              <a:ext uri="{FF2B5EF4-FFF2-40B4-BE49-F238E27FC236}">
                <a16:creationId xmlns:a16="http://schemas.microsoft.com/office/drawing/2014/main" id="{11864145-2769-50DD-01C1-D1887FDE49BF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9" name="Picture 24">
              <a:extLst>
                <a:ext uri="{FF2B5EF4-FFF2-40B4-BE49-F238E27FC236}">
                  <a16:creationId xmlns:a16="http://schemas.microsoft.com/office/drawing/2014/main" id="{C9E140C0-038D-525E-8DA4-36A5E0904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5">
              <a:extLst>
                <a:ext uri="{FF2B5EF4-FFF2-40B4-BE49-F238E27FC236}">
                  <a16:creationId xmlns:a16="http://schemas.microsoft.com/office/drawing/2014/main" id="{215CA9E4-22A5-21C0-599C-4056721CD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Picture 26">
              <a:extLst>
                <a:ext uri="{FF2B5EF4-FFF2-40B4-BE49-F238E27FC236}">
                  <a16:creationId xmlns:a16="http://schemas.microsoft.com/office/drawing/2014/main" id="{CDC50F5D-1FE5-914D-4BAE-072F0BAA5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26018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620639-B9DF-740A-4B58-EAEB56BFE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SCURTĂ DESCRIERE A LUCRĂRILOR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amenajare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finalizate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proporție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100% pe 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OTUL 2 -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Mamaia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-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din POIM 2014-2020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formează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un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sistem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complex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întinde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lungime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6950 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constând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sz="1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extindere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structuri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existente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extindere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epiu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(dig) cu 65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metri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reînnisiparea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plajei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cu un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volum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4.300.000 mc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nisip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(7.800.000 tone)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–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plaja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nouă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are o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suprafață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89,8 ha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conservarea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pasarelei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pietonale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din zona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Cazino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proporție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100%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ro-RO" dirty="0"/>
          </a:p>
        </p:txBody>
      </p:sp>
      <p:grpSp>
        <p:nvGrpSpPr>
          <p:cNvPr id="13" name="Group 22">
            <a:extLst>
              <a:ext uri="{FF2B5EF4-FFF2-40B4-BE49-F238E27FC236}">
                <a16:creationId xmlns:a16="http://schemas.microsoft.com/office/drawing/2014/main" id="{9FDF3C8D-42CE-195C-C92C-E3A2EAF84DAE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14" name="Picture 24">
              <a:extLst>
                <a:ext uri="{FF2B5EF4-FFF2-40B4-BE49-F238E27FC236}">
                  <a16:creationId xmlns:a16="http://schemas.microsoft.com/office/drawing/2014/main" id="{FDCDAE73-4870-E5F1-437C-BFFAD1FCB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" name="Picture 25">
              <a:extLst>
                <a:ext uri="{FF2B5EF4-FFF2-40B4-BE49-F238E27FC236}">
                  <a16:creationId xmlns:a16="http://schemas.microsoft.com/office/drawing/2014/main" id="{478D5430-EEDF-3034-2E7D-D89B235D0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" name="Picture 26">
              <a:extLst>
                <a:ext uri="{FF2B5EF4-FFF2-40B4-BE49-F238E27FC236}">
                  <a16:creationId xmlns:a16="http://schemas.microsoft.com/office/drawing/2014/main" id="{240D533E-1673-88BA-79FE-8AD248ADAE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439518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highlight>
                  <a:srgbClr val="D3D3D3"/>
                </a:highlight>
                <a:latin typeface="Times New Roman" panose="02020603050405020304" pitchFamily="18" charset="0"/>
                <a:ea typeface="Calibri" panose="020F0502020204030204" pitchFamily="34" charset="0"/>
              </a:rPr>
              <a:t>BENEFICIILE INVESTIȚIEI:</a:t>
            </a:r>
            <a:endParaRPr lang="ro-RO" sz="1800" b="1" dirty="0">
              <a:effectLst/>
              <a:highlight>
                <a:srgbClr val="D3D3D3"/>
              </a:highlight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 finalizate  pe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2-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Mamaia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contribuie la:</a:t>
            </a:r>
            <a:endParaRPr lang="en-GB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atingerea obiectivului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reducere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efectelor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pagubelor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asupra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populației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cauzate de fenomene naturale produse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schimbările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climatice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protejarea și reabilitarea litoralului românesc prin lucrări de combatere a fenomenului de eroziune costieră </a:t>
            </a:r>
          </a:p>
          <a:p>
            <a:pPr marL="342900" lvl="0" indent="-342900" fontAlgn="base">
              <a:lnSpc>
                <a:spcPct val="90000"/>
              </a:lnSpc>
              <a:buFont typeface="Symbol" panose="05050102010706020507" pitchFamily="18" charset="2"/>
              <a:buChar char="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susținerea tendintei de revigorare a ecosistemului marin și protejarea biodiversități Mării Negre</a:t>
            </a:r>
          </a:p>
          <a:p>
            <a:endParaRPr lang="ro-RO" dirty="0"/>
          </a:p>
        </p:txBody>
      </p:sp>
      <p:grpSp>
        <p:nvGrpSpPr>
          <p:cNvPr id="8" name="Group 22">
            <a:extLst>
              <a:ext uri="{FF2B5EF4-FFF2-40B4-BE49-F238E27FC236}">
                <a16:creationId xmlns:a16="http://schemas.microsoft.com/office/drawing/2014/main" id="{A409E3A5-08F1-4D83-9EBC-C8AA8C9885CB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9" name="Picture 24">
              <a:extLst>
                <a:ext uri="{FF2B5EF4-FFF2-40B4-BE49-F238E27FC236}">
                  <a16:creationId xmlns:a16="http://schemas.microsoft.com/office/drawing/2014/main" id="{0613E2F0-269F-CE35-06C3-282E37B82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Picture 25">
              <a:extLst>
                <a:ext uri="{FF2B5EF4-FFF2-40B4-BE49-F238E27FC236}">
                  <a16:creationId xmlns:a16="http://schemas.microsoft.com/office/drawing/2014/main" id="{F3396DF3-779F-371C-95D9-DCB05A115B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" name="Picture 26">
              <a:extLst>
                <a:ext uri="{FF2B5EF4-FFF2-40B4-BE49-F238E27FC236}">
                  <a16:creationId xmlns:a16="http://schemas.microsoft.com/office/drawing/2014/main" id="{54EAA994-0D33-E34C-73EB-F73D83E33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5259420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49813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363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9013" y="1588"/>
            <a:ext cx="4852987" cy="6858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378" y="0"/>
            <a:ext cx="4849812" cy="6858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Group 14"/>
          <p:cNvGrpSpPr/>
          <p:nvPr/>
        </p:nvGrpSpPr>
        <p:grpSpPr>
          <a:xfrm>
            <a:off x="4640263" y="5337175"/>
            <a:ext cx="3024187" cy="835025"/>
            <a:chOff x="3184757" y="1059359"/>
            <a:chExt cx="3024335" cy="835278"/>
          </a:xfrm>
        </p:grpSpPr>
        <p:sp>
          <p:nvSpPr>
            <p:cNvPr id="15389" name="TextBox 15"/>
            <p:cNvSpPr txBox="1"/>
            <p:nvPr/>
          </p:nvSpPr>
          <p:spPr>
            <a:xfrm>
              <a:off x="3632266" y="1059359"/>
              <a:ext cx="2576826" cy="49244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plaja emersa – latime medie 100 m</a:t>
              </a:r>
            </a:p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300" dirty="0">
                  <a:solidFill>
                    <a:schemeClr val="accent1"/>
                  </a:solidFill>
                  <a:cs typeface="Arial" panose="020B0604020202020204" pitchFamily="34" charset="0"/>
                </a:rPr>
                <a:t>lungime – 6950 m </a:t>
              </a:r>
              <a:endParaRPr lang="en-US" altLang="en-US" sz="13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184757" y="1195925"/>
              <a:ext cx="403245" cy="188970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184757" y="1631032"/>
              <a:ext cx="403245" cy="18897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392" name="TextBox 18"/>
            <p:cNvSpPr txBox="1"/>
            <p:nvPr/>
          </p:nvSpPr>
          <p:spPr>
            <a:xfrm>
              <a:off x="3632266" y="1586860"/>
              <a:ext cx="1584176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plaja submersa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</p:grpSp>
      <p:graphicFrame>
        <p:nvGraphicFramePr>
          <p:cNvPr id="20" name="Content Placeholder 3"/>
          <p:cNvGraphicFramePr/>
          <p:nvPr/>
        </p:nvGraphicFramePr>
        <p:xfrm>
          <a:off x="4724400" y="297180"/>
          <a:ext cx="2719705" cy="24295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57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71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68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4954"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  <a:latin typeface="+mn-lt"/>
                        </a:rPr>
                        <a:t>Etapa</a:t>
                      </a:r>
                      <a:r>
                        <a:rPr lang="en-GB" sz="1600" dirty="0">
                          <a:effectLst/>
                          <a:latin typeface="+mn-lt"/>
                        </a:rPr>
                        <a:t> I – Zona </a:t>
                      </a:r>
                      <a:r>
                        <a:rPr lang="en-GB" sz="1600" dirty="0" err="1">
                          <a:effectLst/>
                          <a:latin typeface="+mn-lt"/>
                        </a:rPr>
                        <a:t>Mamaia</a:t>
                      </a:r>
                      <a:endParaRPr lang="en-GB" sz="1600" dirty="0"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4" marR="68584" marT="0" marB="0" anchor="b"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o-R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36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cs typeface="+mn-lt"/>
                        </a:rPr>
                        <a:t>1</a:t>
                      </a:r>
                      <a:endParaRPr lang="en-GB" sz="1200" dirty="0">
                        <a:effectLst/>
                        <a:ea typeface="Times New Roman" panose="02020603050405020304"/>
                        <a:cs typeface="+mn-lt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0" dirty="0" err="1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Valoarea</a:t>
                      </a:r>
                      <a:r>
                        <a:rPr lang="en-GB" sz="1200" b="0" baseline="0" dirty="0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 </a:t>
                      </a:r>
                      <a:r>
                        <a:rPr lang="en-GB" sz="1200" b="0" baseline="0" dirty="0" err="1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contract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cs typeface="+mn-lt"/>
                        </a:rPr>
                        <a:t>196.499.328,79 lei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cs typeface="+mn-lt"/>
                        </a:rPr>
                        <a:t>fara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cs typeface="+mn-lt"/>
                        </a:rPr>
                        <a:t> TVA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ea typeface="Times New Roman" panose="02020603050405020304"/>
                        <a:cs typeface="+mn-lt"/>
                      </a:endParaRP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2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GB" sz="1200" dirty="0">
                          <a:effectLst/>
                          <a:ea typeface="Times New Roman" panose="02020603050405020304"/>
                          <a:cs typeface="+mn-lt"/>
                        </a:rPr>
                        <a:t>2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en-GB" sz="1200" b="0" dirty="0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Antreprenor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16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GB" sz="1200" b="0" dirty="0">
                          <a:solidFill>
                            <a:schemeClr val="tx1"/>
                          </a:solidFill>
                          <a:effectLst/>
                          <a:ea typeface="Times New Roman" panose="02020603050405020304"/>
                          <a:cs typeface="+mn-lt"/>
                        </a:rPr>
                        <a:t>BOSKALIS SRL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310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GB" sz="1200" b="1" dirty="0">
                          <a:effectLst/>
                          <a:latin typeface="+mn-lt"/>
                          <a:ea typeface="Times New Roman" panose="02020603050405020304"/>
                          <a:cs typeface="Times New Roman" panose="02020603050405020304"/>
                        </a:rPr>
                        <a:t>3</a:t>
                      </a:r>
                    </a:p>
                  </a:txBody>
                  <a:tcPr marL="68584" marR="68584" marT="0" marB="0" anchor="ctr"/>
                </a:tc>
                <a:tc row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GB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/>
                          <a:cs typeface="Times New Roman" panose="02020603050405020304"/>
                          <a:sym typeface="+mn-ea"/>
                        </a:rPr>
                        <a:t>Capacitati aprobate</a:t>
                      </a:r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  <a:sym typeface="+mn-ea"/>
                        </a:rPr>
                        <a:t>Extindere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sym typeface="+mn-ea"/>
                        </a:rPr>
                        <a:t> dig existent Rj1</a:t>
                      </a:r>
                      <a:r>
                        <a:rPr lang="en-US" altLang="en-GB" sz="1200" dirty="0">
                          <a:solidFill>
                            <a:schemeClr val="tx1"/>
                          </a:solidFill>
                          <a:effectLst/>
                          <a:sym typeface="+mn-ea"/>
                        </a:rPr>
                        <a:t> </a:t>
                      </a:r>
                      <a:r>
                        <a:rPr lang="en-US" altLang="en-GB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65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4" marR="6858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680"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 marL="68584" marR="68584" marT="0" marB="0" anchor="ctr"/>
                </a:tc>
                <a:tc vMerge="1">
                  <a:txBody>
                    <a:bodyPr/>
                    <a:lstStyle/>
                    <a:p>
                      <a:endParaRPr lang="ro-RO"/>
                    </a:p>
                  </a:txBody>
                  <a:tcPr marL="68584" marR="685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  <a:sym typeface="+mn-ea"/>
                        </a:rPr>
                        <a:t>Protectie</a:t>
                      </a: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sym typeface="+mn-ea"/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tx1"/>
                          </a:solidFill>
                          <a:effectLst/>
                          <a:sym typeface="+mn-ea"/>
                        </a:rPr>
                        <a:t>costiera</a:t>
                      </a:r>
                      <a:endParaRPr lang="en-GB" sz="1200" b="0" dirty="0" err="1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  <a:sym typeface="+mn-ea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en-GB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6950 </a:t>
                      </a:r>
                      <a:r>
                        <a:rPr lang="en-GB" sz="12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 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/>
                        <a:cs typeface="Times New Roman" panose="02020603050405020304"/>
                      </a:endParaRPr>
                    </a:p>
                  </a:txBody>
                  <a:tcPr marL="68584" marR="68584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5385" name="Group 2"/>
          <p:cNvGrpSpPr/>
          <p:nvPr/>
        </p:nvGrpSpPr>
        <p:grpSpPr>
          <a:xfrm>
            <a:off x="1811338" y="-17462"/>
            <a:ext cx="8955087" cy="314325"/>
            <a:chOff x="1811524" y="-17262"/>
            <a:chExt cx="8954648" cy="313914"/>
          </a:xfrm>
        </p:grpSpPr>
        <p:sp>
          <p:nvSpPr>
            <p:cNvPr id="15387" name="TextBox 1"/>
            <p:cNvSpPr txBox="1"/>
            <p:nvPr/>
          </p:nvSpPr>
          <p:spPr>
            <a:xfrm>
              <a:off x="1811524" y="-11125"/>
              <a:ext cx="1352690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Situatia actuala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  <p:sp>
          <p:nvSpPr>
            <p:cNvPr id="15388" name="TextBox 11"/>
            <p:cNvSpPr txBox="1"/>
            <p:nvPr/>
          </p:nvSpPr>
          <p:spPr>
            <a:xfrm>
              <a:off x="8765410" y="-17262"/>
              <a:ext cx="2000762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solidFill>
                    <a:schemeClr val="accent1"/>
                  </a:solidFill>
                  <a:cs typeface="Arial" panose="020B0604020202020204" pitchFamily="34" charset="0"/>
                </a:rPr>
                <a:t>Proiect in implementare</a:t>
              </a:r>
              <a:endParaRPr lang="en-US" altLang="en-US" sz="1400" dirty="0">
                <a:solidFill>
                  <a:schemeClr val="accent1"/>
                </a:solidFill>
                <a:ea typeface="Arial" panose="020B0604020202020204" pitchFamily="34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4640263" y="3356293"/>
            <a:ext cx="2892425" cy="18148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o-RO" sz="1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o-RO" sz="1400" b="1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PROIECT FINALIZAT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o-RO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Suprafata</a:t>
            </a:r>
            <a:r>
              <a:rPr kumimoji="0" lang="en-US" altLang="ro-RO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ro-RO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plaja</a:t>
            </a:r>
            <a:r>
              <a:rPr kumimoji="0" lang="en-US" altLang="ro-RO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ro-RO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nou</a:t>
            </a:r>
            <a:r>
              <a:rPr kumimoji="0" lang="en-US" altLang="ro-RO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ro-RO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creata</a:t>
            </a:r>
            <a:r>
              <a:rPr kumimoji="0" lang="en-US" altLang="ro-RO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altLang="ro-RO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cca</a:t>
            </a:r>
            <a:r>
              <a:rPr kumimoji="0" lang="en-US" altLang="ro-RO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. 70ha </a:t>
            </a:r>
            <a:r>
              <a:rPr kumimoji="0" lang="en-US" altLang="ro-RO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Volum</a:t>
            </a:r>
            <a:r>
              <a:rPr kumimoji="0" lang="en-US" altLang="ro-RO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altLang="ro-RO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dragat</a:t>
            </a:r>
            <a:r>
              <a:rPr kumimoji="0" lang="en-US" altLang="ro-RO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en-US" altLang="ro-RO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cca</a:t>
            </a:r>
            <a:r>
              <a:rPr kumimoji="0" lang="en-US" altLang="ro-RO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. 4.300.000 mc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ro-RO" sz="1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o-RO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LUCRARI RECEPTIONATE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ro-RO" sz="1400" b="0" i="0" u="sng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IUNIE 2021</a:t>
            </a:r>
            <a:endParaRPr kumimoji="0" lang="ro-RO" altLang="ro-RO" sz="1400" b="0" i="0" u="sng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o-RO" altLang="ro-RO" sz="14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40" end="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9">
                                            <p:txEl>
                                              <p:charRg st="40" end="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58" end="1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000"/>
                                        <p:tgtEl>
                                          <p:spTgt spid="9">
                                            <p:txEl>
                                              <p:charRg st="58" end="1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124" end="1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9">
                                            <p:txEl>
                                              <p:charRg st="124" end="1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124" end="1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9">
                                            <p:txEl>
                                              <p:charRg st="124" end="1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8D1B5B-AC10-9835-807F-FBC8BE4F47E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9157" y="1798255"/>
            <a:ext cx="4696863" cy="3522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8E2001-7ED8-504B-47AA-9049D820E66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8148" y="3681027"/>
            <a:ext cx="4012964" cy="3009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C2C92B-C2FC-3AB0-FA7A-FBDF6879608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1597" y="404663"/>
            <a:ext cx="4012964" cy="30097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41A49037-5D65-C0D3-B51B-77D5B75FCBB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2163" y="229401"/>
            <a:ext cx="4128031" cy="3096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F52A7AE0-E6D3-0770-B7D8-F443766AF75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2164" y="3537012"/>
            <a:ext cx="4128843" cy="3096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39203E35-0B16-BEB8-5800-2337062919E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5520" y="1611363"/>
            <a:ext cx="4572508" cy="34289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3FD61FC8-C312-AB2C-7796-9DF724B0F3E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8049" y="3789039"/>
            <a:ext cx="5056162" cy="28443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A6D115F8-5803-45F9-DFA3-370DD3AFFEA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8048" y="576064"/>
            <a:ext cx="5071887" cy="2852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46C5CA-E92D-87EF-241D-37A126224FB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3472" y="1628800"/>
            <a:ext cx="4536504" cy="3402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949B-01BA-2849-81F9-2239585270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Lucrările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reamenajare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înnisipare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acestei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zone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redau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gradul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protecție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necesar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asigură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prevenirea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și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gestionarea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eroziunii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costiere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cel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puțin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50 de ani.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Toate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acestea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pentru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dezvoltarea durabilă a î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ntregului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litoral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românesc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endParaRPr lang="ro-RO" sz="18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UN VIITOR DURABIL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ctr" fontAlgn="base">
              <a:lnSpc>
                <a:spcPct val="90000"/>
              </a:lnSpc>
              <a:buNone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 PROIECT PENTRU GENERAȚII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Investiția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realizată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pe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LOTUL 2-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Mamaia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parte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“REDUCEREA EROZIUNII COSTIERE FAZA II (2014-2020)”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Programul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Operațional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Infrastructură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Mare 2014-2020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Beneficiarul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ADMINISTRAȚIA NAȚIONALĂ APELE ROMÂNE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Valoare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totală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3.805.641.721,67 lei, din care 85%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reprezintă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cofinanțarea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acordată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Uniunea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Europeană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ro-RO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Implementarea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proiectului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 p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ână în decembrie 2023</a:t>
            </a:r>
          </a:p>
          <a:p>
            <a:endParaRPr lang="ro-RO" dirty="0"/>
          </a:p>
        </p:txBody>
      </p:sp>
      <p:grpSp>
        <p:nvGrpSpPr>
          <p:cNvPr id="4" name="Group 22">
            <a:extLst>
              <a:ext uri="{FF2B5EF4-FFF2-40B4-BE49-F238E27FC236}">
                <a16:creationId xmlns:a16="http://schemas.microsoft.com/office/drawing/2014/main" id="{6D7930D5-859A-C5F3-137A-E07D9083475A}"/>
              </a:ext>
            </a:extLst>
          </p:cNvPr>
          <p:cNvGrpSpPr/>
          <p:nvPr/>
        </p:nvGrpSpPr>
        <p:grpSpPr>
          <a:xfrm>
            <a:off x="2176463" y="324036"/>
            <a:ext cx="7840662" cy="1124744"/>
            <a:chOff x="665387" y="474060"/>
            <a:chExt cx="4988092" cy="960349"/>
          </a:xfrm>
        </p:grpSpPr>
        <p:pic>
          <p:nvPicPr>
            <p:cNvPr id="5" name="Picture 24">
              <a:extLst>
                <a:ext uri="{FF2B5EF4-FFF2-40B4-BE49-F238E27FC236}">
                  <a16:creationId xmlns:a16="http://schemas.microsoft.com/office/drawing/2014/main" id="{4E56E23D-60E3-8D6D-D323-A2685A03CD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5387" y="532860"/>
              <a:ext cx="871647" cy="874102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" name="Picture 25">
              <a:extLst>
                <a:ext uri="{FF2B5EF4-FFF2-40B4-BE49-F238E27FC236}">
                  <a16:creationId xmlns:a16="http://schemas.microsoft.com/office/drawing/2014/main" id="{C8437BBC-FE3C-6021-8AE2-45BFF3C364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1523" y="474060"/>
              <a:ext cx="751956" cy="94962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" name="Picture 26">
              <a:extLst>
                <a:ext uri="{FF2B5EF4-FFF2-40B4-BE49-F238E27FC236}">
                  <a16:creationId xmlns:a16="http://schemas.microsoft.com/office/drawing/2014/main" id="{6F650E87-2437-97EC-7614-5A36B4C06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3831" y="505410"/>
              <a:ext cx="691109" cy="928999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57938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380</Words>
  <Application>Microsoft Office PowerPoint</Application>
  <PresentationFormat>Widescreen</PresentationFormat>
  <Paragraphs>61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liviu</dc:creator>
  <cp:lastModifiedBy>Guci</cp:lastModifiedBy>
  <cp:revision>107</cp:revision>
  <dcterms:created xsi:type="dcterms:W3CDTF">2019-04-15T13:31:00Z</dcterms:created>
  <dcterms:modified xsi:type="dcterms:W3CDTF">2022-07-19T09:07:19Z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24BE5A8DFD074015AF090C857969A59C</vt:lpwstr>
  </property>
  <property fmtid="{D5CDD505-2E9C-101B-9397-08002B2CF9AE}" pid="3" name="KSOProductBuildVer">
    <vt:lpwstr>1033-11.2.0.11074</vt:lpwstr>
  </property>
</Properties>
</file>