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6" r:id="rId2"/>
    <p:sldId id="324" r:id="rId3"/>
    <p:sldId id="323" r:id="rId4"/>
    <p:sldId id="322" r:id="rId5"/>
    <p:sldId id="259" r:id="rId6"/>
    <p:sldId id="320" r:id="rId7"/>
    <p:sldId id="325" r:id="rId8"/>
    <p:sldId id="319" r:id="rId9"/>
    <p:sldId id="321" r:id="rId10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370" y="67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5/27/2024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5 – ZONA EFORIE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11" name="Group 22">
            <a:extLst>
              <a:ext uri="{FF2B5EF4-FFF2-40B4-BE49-F238E27FC236}">
                <a16:creationId xmlns:a16="http://schemas.microsoft.com/office/drawing/2014/main" id="{08D78219-64E7-D55C-2518-AC065CB840F5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2" name="Picture 24">
              <a:extLst>
                <a:ext uri="{FF2B5EF4-FFF2-40B4-BE49-F238E27FC236}">
                  <a16:creationId xmlns:a16="http://schemas.microsoft.com/office/drawing/2014/main" id="{90361285-BB08-F441-5B37-63EC7BF2D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Picture 25">
              <a:extLst>
                <a:ext uri="{FF2B5EF4-FFF2-40B4-BE49-F238E27FC236}">
                  <a16:creationId xmlns:a16="http://schemas.microsoft.com/office/drawing/2014/main" id="{75548DA5-875F-7251-F7CB-83CEA2A8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Picture 26">
              <a:extLst>
                <a:ext uri="{FF2B5EF4-FFF2-40B4-BE49-F238E27FC236}">
                  <a16:creationId xmlns:a16="http://schemas.microsoft.com/office/drawing/2014/main" id="{8D891E2A-24E0-AD22-5D23-D7EEE65CF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DATA SEMNARII CONTRACTULUI DE LUCRĂRI: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decembrie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2019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finalizat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TOTALĂ A INVESTIȚIEI: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394.956.415,36 lei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fără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TVA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reînnisiparea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afectate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construcția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6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diguri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perpendiculare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construcția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detașat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fără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conexiune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vreun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alt dig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piatră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nisip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5750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solidFill>
                <a:srgbClr val="000000"/>
              </a:solidFill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5 -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Eforie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litoralului românesc și a factorilor de mediu, reabilitarea zonei costiere prin lucrări inginerești de combatere a fenomenului de eroziune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reducerea efectelor și pagubelor asupra populației cauzate de fenomene naturale produse de schimbările climatice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 vizate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activități de mediu, menite să stimuleze regenerarea vieții marine prin implantarea și repopularea arealului cu specii de alge și moluște specifice Mării Negre (Zostera noltei, Donacilla cornea și Donax trunculus)</a:t>
            </a: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6"/>
          <p:cNvGrpSpPr/>
          <p:nvPr/>
        </p:nvGrpSpPr>
        <p:grpSpPr>
          <a:xfrm>
            <a:off x="4640263" y="5562600"/>
            <a:ext cx="3003550" cy="822325"/>
            <a:chOff x="3184757" y="1059359"/>
            <a:chExt cx="3003793" cy="823638"/>
          </a:xfrm>
        </p:grpSpPr>
        <p:sp>
          <p:nvSpPr>
            <p:cNvPr id="25633" name="TextBox 10"/>
            <p:cNvSpPr txBox="1"/>
            <p:nvPr/>
          </p:nvSpPr>
          <p:spPr>
            <a:xfrm>
              <a:off x="3691973" y="1059359"/>
              <a:ext cx="2496577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emersa – latime medie 80 m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lungime 5750 m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84757" y="1196102"/>
              <a:ext cx="403258" cy="187624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84757" y="1631772"/>
              <a:ext cx="403258" cy="187624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36" name="TextBox 13"/>
            <p:cNvSpPr txBox="1"/>
            <p:nvPr/>
          </p:nvSpPr>
          <p:spPr>
            <a:xfrm>
              <a:off x="3668271" y="1590609"/>
              <a:ext cx="1584176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submersa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602480" y="309880"/>
          <a:ext cx="2987675" cy="2432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2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4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00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ETAPA 1 – ZONA EFORIE</a:t>
                      </a:r>
                      <a:endParaRPr lang="en-GB" sz="1600" dirty="0">
                        <a:effectLst/>
                        <a:latin typeface="Arial" panose="020B060402020202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0" marR="68570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9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cs typeface="+mn-lt"/>
                        </a:rPr>
                        <a:t>1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Valoare</a:t>
                      </a:r>
                      <a:r>
                        <a:rPr lang="en-US" altLang="en-GB" sz="1200" b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 </a:t>
                      </a:r>
                      <a:r>
                        <a:rPr lang="en-GB" sz="1200" b="0" baseline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contract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394.956.415,36 lei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cs typeface="+mn-lt"/>
                        </a:rPr>
                        <a:t>fara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 TVA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b="0" dirty="0">
                          <a:solidFill>
                            <a:schemeClr val="bg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2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Antreprenor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VAN OORD DREDGING AND MARINE CONTRACTOR BV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cs typeface="+mn-lt"/>
                        </a:rPr>
                        <a:t> </a:t>
                      </a:r>
                      <a:endParaRPr lang="en-GB" sz="1200" b="0" dirty="0">
                        <a:effectLst/>
                        <a:ea typeface="Times New Roman" panose="02020603050405020304"/>
                        <a:cs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altLang="en-GB" sz="1200" b="0" dirty="0">
                          <a:solidFill>
                            <a:schemeClr val="bg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3</a:t>
                      </a:r>
                    </a:p>
                  </a:txBody>
                  <a:tcPr marL="68570" marR="6857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  <a:sym typeface="+mn-ea"/>
                        </a:rPr>
                        <a:t>Protectie costiera</a:t>
                      </a:r>
                    </a:p>
                  </a:txBody>
                  <a:tcPr marL="68570" marR="6857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5750 m</a:t>
                      </a:r>
                    </a:p>
                  </a:txBody>
                  <a:tcPr marL="68570" marR="6857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0" dirty="0">
                          <a:effectLst/>
                          <a:ea typeface="Times New Roman" panose="02020603050405020304"/>
                          <a:cs typeface="+mn-lt"/>
                        </a:rPr>
                        <a:t>4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cs typeface="+mn-lt"/>
                        </a:rPr>
                        <a:t>Data de </a:t>
                      </a:r>
                      <a:r>
                        <a:rPr lang="en-US" sz="1200" b="0" dirty="0" err="1">
                          <a:cs typeface="+mn-lt"/>
                        </a:rPr>
                        <a:t>finalizare </a:t>
                      </a:r>
                      <a:r>
                        <a:rPr lang="en-US" sz="1200" b="0" dirty="0">
                          <a:cs typeface="+mn-lt"/>
                        </a:rPr>
                        <a:t>contract</a:t>
                      </a:r>
                      <a:endParaRPr lang="en-US" sz="1200" b="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0" dirty="0">
                          <a:effectLst/>
                          <a:ea typeface="Times New Roman" panose="02020603050405020304"/>
                          <a:cs typeface="+mn-lt"/>
                        </a:rPr>
                        <a:t>30</a:t>
                      </a:r>
                      <a:r>
                        <a:rPr lang="en-GB" sz="1200" b="0" dirty="0">
                          <a:effectLst/>
                          <a:ea typeface="Times New Roman" panose="02020603050405020304"/>
                          <a:cs typeface="+mn-lt"/>
                        </a:rPr>
                        <a:t>.</a:t>
                      </a:r>
                      <a:r>
                        <a:rPr lang="en-US" altLang="en-GB" sz="1200" b="0" dirty="0">
                          <a:effectLst/>
                          <a:ea typeface="Times New Roman" panose="02020603050405020304"/>
                          <a:cs typeface="+mn-lt"/>
                        </a:rPr>
                        <a:t>01</a:t>
                      </a:r>
                      <a:r>
                        <a:rPr lang="en-GB" sz="1200" b="0" dirty="0">
                          <a:effectLst/>
                          <a:ea typeface="Times New Roman" panose="02020603050405020304"/>
                          <a:cs typeface="+mn-lt"/>
                        </a:rPr>
                        <a:t>.202</a:t>
                      </a:r>
                      <a:r>
                        <a:rPr lang="en-US" altLang="en-GB" sz="1200" b="0" dirty="0">
                          <a:effectLst/>
                          <a:ea typeface="Times New Roman" panose="02020603050405020304"/>
                          <a:cs typeface="+mn-lt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5629" name="Group 15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25631" name="TextBox 16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25632" name="TextBox 17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4659313" y="3635375"/>
            <a:ext cx="2930525" cy="18148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o-RO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DATA</a:t>
            </a: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SEMNARII CONTRACTULUI  19.12.2019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AUTORIZATIE DE CONSTRUIRE LUCRARI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NR. 15 din 18.02.2021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ro-RO" sz="1400" b="1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  <a:sym typeface="+mn-ea"/>
              </a:rPr>
              <a:t> Revizuita: NR. 83 din 28.09.2021</a:t>
            </a:r>
            <a:endParaRPr kumimoji="0" lang="en-US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o-RO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7470" y="309245"/>
            <a:ext cx="4153535" cy="6219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41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0">
                                            <p:txEl>
                                              <p:charRg st="41" end="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67" end="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20">
                                            <p:txEl>
                                              <p:charRg st="67" end="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0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75A767-9D61-D3C9-C996-D0E15D05CF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8027" y="3465004"/>
            <a:ext cx="5006249" cy="281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BE2FED-30E1-55D4-4855-9009E045AD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432" y="2014421"/>
            <a:ext cx="5006249" cy="281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4E9BC3-4F81-AE16-3BB3-F783BCD995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8028" y="291092"/>
            <a:ext cx="5006249" cy="281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9327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747474-DC0D-2AAD-755C-3E3A03A95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94243" y="3672575"/>
            <a:ext cx="4998559" cy="2760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E67B62-C9D9-8BA3-7062-29056F3F60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94244" y="415066"/>
            <a:ext cx="5006249" cy="2811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EFEF5F-D804-1D10-79E5-5C31A412F6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03412" y="2022772"/>
            <a:ext cx="5000476" cy="2812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920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8080B6-E59C-4F8D-046F-027A6CC4D2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06157" y="410323"/>
            <a:ext cx="4994338" cy="2844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EFBBF8-EF15-DD03-E998-A6984EE209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35969" y="2020992"/>
            <a:ext cx="4988564" cy="281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7332FC-98B9-CBE5-78F8-BEF35384E3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078314" y="3645024"/>
            <a:ext cx="5022179" cy="2832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633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împărți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zona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7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celule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formând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conceput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împotriva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o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viață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32323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32323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5 -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Eforie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3.805.641.721,67 lei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410</Words>
  <Application>Microsoft Office PowerPoint</Application>
  <PresentationFormat>Widescreen</PresentationFormat>
  <Paragraphs>64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113</cp:revision>
  <dcterms:created xsi:type="dcterms:W3CDTF">2019-04-15T13:31:00Z</dcterms:created>
  <dcterms:modified xsi:type="dcterms:W3CDTF">2024-05-27T06:48:12Z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