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66" r:id="rId2"/>
    <p:sldId id="324" r:id="rId3"/>
    <p:sldId id="323" r:id="rId4"/>
    <p:sldId id="322" r:id="rId5"/>
    <p:sldId id="257" r:id="rId6"/>
    <p:sldId id="317" r:id="rId7"/>
    <p:sldId id="325" r:id="rId8"/>
    <p:sldId id="326" r:id="rId9"/>
    <p:sldId id="321" r:id="rId10"/>
  </p:sldIdLst>
  <p:sldSz cx="12192000" cy="6858000"/>
  <p:notesSz cx="6858000" cy="9144000"/>
  <p:defaultTextStyle>
    <a:defPPr>
      <a:defRPr lang="en-US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4">
          <p15:clr>
            <a:srgbClr val="A4A3A4"/>
          </p15:clr>
        </p15:guide>
        <p15:guide id="2" pos="383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3" d="100"/>
          <a:sy n="63" d="100"/>
        </p:scale>
        <p:origin x="996" y="66"/>
      </p:cViewPr>
      <p:guideLst>
        <p:guide orient="horz" pos="2164"/>
        <p:guide pos="38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BB4D949-F21F-4952-A615-4444A5E6F45C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5/17/2023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None/>
            </a:pPr>
            <a:fld id="{9A0DB2DC-4C9A-4742-B13C-FB6460FD3503}" type="slidenum">
              <a:rPr lang="en-US" altLang="en-US" sz="1200" dirty="0">
                <a:latin typeface="Calibri" panose="020F0502020204030204" pitchFamily="34" charset="0"/>
              </a:rPr>
              <a:t>‹#›</a:t>
            </a:fld>
            <a:endParaRPr lang="en-US" altLang="en-US" sz="1200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4100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en-US" altLang="en-US" sz="1200" dirty="0">
                <a:latin typeface="Calibri" panose="020F0502020204030204" pitchFamily="34" charset="0"/>
              </a:rPr>
              <a:t>1</a:t>
            </a:fld>
            <a:endParaRPr lang="en-US" altLang="en-US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5/17/2023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5/17/2023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5/17/2023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5/17/2023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5/17/2023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5/17/2023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5/17/2023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5/17/2023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5/17/2023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5/17/2023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5/17/2023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5/17/2023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5"/>
          <p:cNvSpPr txBox="1"/>
          <p:nvPr/>
        </p:nvSpPr>
        <p:spPr>
          <a:xfrm>
            <a:off x="3276600" y="5715000"/>
            <a:ext cx="5105400" cy="3540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700" dirty="0">
                <a:latin typeface="Trebuchet MS" panose="020B0603020202020204" pitchFamily="34" charset="0"/>
                <a:cs typeface="Arial" panose="020B0604020202020204" pitchFamily="34" charset="0"/>
              </a:rPr>
              <a:t> </a:t>
            </a:r>
            <a:endParaRPr lang="en-US" altLang="en-US" sz="1500" dirty="0">
              <a:latin typeface="Trebuchet MS" panose="020B0603020202020204" pitchFamily="34" charset="0"/>
              <a:ea typeface="Arial" panose="020B0604020202020204" pitchFamily="34" charset="0"/>
            </a:endParaRPr>
          </a:p>
        </p:txBody>
      </p:sp>
      <p:sp>
        <p:nvSpPr>
          <p:cNvPr id="4099" name="TextBox 8"/>
          <p:cNvSpPr txBox="1">
            <a:spLocks noChangeArrowheads="1"/>
          </p:cNvSpPr>
          <p:nvPr/>
        </p:nvSpPr>
        <p:spPr bwMode="auto">
          <a:xfrm>
            <a:off x="1685313" y="2285066"/>
            <a:ext cx="8852085" cy="255454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“</a:t>
            </a:r>
            <a:r>
              <a:rPr kumimoji="0" lang="vi-V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REDUCEREA EROZIUNII COSTIERE</a:t>
            </a:r>
            <a:endParaRPr kumimoji="0" lang="en-US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Faza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vi-V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II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(2014-2020)”</a:t>
            </a:r>
            <a:endParaRPr kumimoji="0" lang="ro-RO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o-RO" altLang="en-US" sz="4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o-RO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Lotul 3 – ZONA TOMIS</a:t>
            </a:r>
            <a:endParaRPr kumimoji="0" lang="vi-VN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3077" name="AutoShape 6" descr="Imagini pentru Uniunea Europeană"/>
          <p:cNvSpPr>
            <a:spLocks noChangeAspect="1"/>
          </p:cNvSpPr>
          <p:nvPr/>
        </p:nvSpPr>
        <p:spPr>
          <a:xfrm>
            <a:off x="1679575" y="-144462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 dirty="0">
              <a:ea typeface="Arial" panose="020B0604020202020204" pitchFamily="34" charset="0"/>
            </a:endParaRPr>
          </a:p>
        </p:txBody>
      </p:sp>
      <p:sp>
        <p:nvSpPr>
          <p:cNvPr id="3078" name="AutoShape 11" descr="Imagini pentru logo ue"/>
          <p:cNvSpPr>
            <a:spLocks noChangeAspect="1"/>
          </p:cNvSpPr>
          <p:nvPr/>
        </p:nvSpPr>
        <p:spPr>
          <a:xfrm>
            <a:off x="1831975" y="7938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 dirty="0">
              <a:ea typeface="Arial" panose="020B0604020202020204" pitchFamily="34" charset="0"/>
            </a:endParaRPr>
          </a:p>
        </p:txBody>
      </p:sp>
      <p:grpSp>
        <p:nvGrpSpPr>
          <p:cNvPr id="11" name="Group 22">
            <a:extLst>
              <a:ext uri="{FF2B5EF4-FFF2-40B4-BE49-F238E27FC236}">
                <a16:creationId xmlns:a16="http://schemas.microsoft.com/office/drawing/2014/main" id="{08D78219-64E7-D55C-2518-AC065CB840F5}"/>
              </a:ext>
            </a:extLst>
          </p:cNvPr>
          <p:cNvGrpSpPr/>
          <p:nvPr/>
        </p:nvGrpSpPr>
        <p:grpSpPr>
          <a:xfrm>
            <a:off x="2176463" y="324036"/>
            <a:ext cx="7840662" cy="1124744"/>
            <a:chOff x="665387" y="474060"/>
            <a:chExt cx="4988092" cy="960349"/>
          </a:xfrm>
        </p:grpSpPr>
        <p:pic>
          <p:nvPicPr>
            <p:cNvPr id="12" name="Picture 24">
              <a:extLst>
                <a:ext uri="{FF2B5EF4-FFF2-40B4-BE49-F238E27FC236}">
                  <a16:creationId xmlns:a16="http://schemas.microsoft.com/office/drawing/2014/main" id="{90361285-BB08-F441-5B37-63EC7BF2DB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5387" y="532860"/>
              <a:ext cx="871647" cy="87410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3" name="Picture 25">
              <a:extLst>
                <a:ext uri="{FF2B5EF4-FFF2-40B4-BE49-F238E27FC236}">
                  <a16:creationId xmlns:a16="http://schemas.microsoft.com/office/drawing/2014/main" id="{75548DA5-875F-7251-F7CB-83CEA2A8CA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01523" y="474060"/>
              <a:ext cx="751956" cy="9496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4" name="Picture 26">
              <a:extLst>
                <a:ext uri="{FF2B5EF4-FFF2-40B4-BE49-F238E27FC236}">
                  <a16:creationId xmlns:a16="http://schemas.microsoft.com/office/drawing/2014/main" id="{8D891E2A-24E0-AD22-5D23-D7EEE65CFE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3831" y="505410"/>
              <a:ext cx="691109" cy="928999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1949B-01BA-2849-81F9-223958527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b="1" dirty="0">
                <a:solidFill>
                  <a:srgbClr val="000000"/>
                </a:solidFill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SITUAȚIA INIȚIALĂ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 fontAlgn="base">
              <a:lnSpc>
                <a:spcPct val="90000"/>
              </a:lnSpc>
            </a:pP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Promontoriul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existent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între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Portul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Constanța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și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Portul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Tomis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este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puternic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afectat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furtunile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din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sezonul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rece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accentuând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starea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degradare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protecției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falezei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existente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just" fontAlgn="base">
              <a:buNone/>
            </a:pP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DATA SEMNARII CONTRACTULUI DE LUCRĂRI: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</a:t>
            </a:r>
            <a:r>
              <a:rPr lang="ro-RO" sz="18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martie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2019</a:t>
            </a:r>
            <a:endParaRPr lang="ro-RO" sz="18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STADIUL ACTUAL: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înainte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execuție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VALOAREA TOTALĂ A INVESTIȚIEI: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28.424.402,10 lei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fara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TVA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ro-RO" dirty="0"/>
          </a:p>
        </p:txBody>
      </p:sp>
      <p:grpSp>
        <p:nvGrpSpPr>
          <p:cNvPr id="8" name="Group 22">
            <a:extLst>
              <a:ext uri="{FF2B5EF4-FFF2-40B4-BE49-F238E27FC236}">
                <a16:creationId xmlns:a16="http://schemas.microsoft.com/office/drawing/2014/main" id="{11864145-2769-50DD-01C1-D1887FDE49BF}"/>
              </a:ext>
            </a:extLst>
          </p:cNvPr>
          <p:cNvGrpSpPr/>
          <p:nvPr/>
        </p:nvGrpSpPr>
        <p:grpSpPr>
          <a:xfrm>
            <a:off x="2176463" y="324036"/>
            <a:ext cx="7840662" cy="1124744"/>
            <a:chOff x="665387" y="474060"/>
            <a:chExt cx="4988092" cy="960349"/>
          </a:xfrm>
        </p:grpSpPr>
        <p:pic>
          <p:nvPicPr>
            <p:cNvPr id="9" name="Picture 24">
              <a:extLst>
                <a:ext uri="{FF2B5EF4-FFF2-40B4-BE49-F238E27FC236}">
                  <a16:creationId xmlns:a16="http://schemas.microsoft.com/office/drawing/2014/main" id="{C9E140C0-038D-525E-8DA4-36A5E09046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5387" y="532860"/>
              <a:ext cx="871647" cy="87410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" name="Picture 25">
              <a:extLst>
                <a:ext uri="{FF2B5EF4-FFF2-40B4-BE49-F238E27FC236}">
                  <a16:creationId xmlns:a16="http://schemas.microsoft.com/office/drawing/2014/main" id="{215CA9E4-22A5-21C0-599C-4056721CDF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01523" y="474060"/>
              <a:ext cx="751956" cy="9496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1" name="Picture 26">
              <a:extLst>
                <a:ext uri="{FF2B5EF4-FFF2-40B4-BE49-F238E27FC236}">
                  <a16:creationId xmlns:a16="http://schemas.microsoft.com/office/drawing/2014/main" id="{CDC50F5D-1FE5-914D-4BAE-072F0BAA5F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3831" y="505410"/>
              <a:ext cx="691109" cy="928999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26018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620639-B9DF-740A-4B58-EAEB56BFE2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b="1" dirty="0">
                <a:solidFill>
                  <a:srgbClr val="000000"/>
                </a:solidFill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SCURTĂ DESCRIERE A LUCRĂRILOR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  <a:endParaRPr lang="ro-RO" sz="18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ro-RO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cadrul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proiectului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cofinanțat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din POIM 2014-2020,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lucrările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protecție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costieră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prevăzute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pentru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Lotul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constau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  <a:endParaRPr lang="ro-RO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o-RO" sz="18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 fontAlgn="base">
              <a:buFont typeface="Symbol" panose="05050102010706020507" pitchFamily="18" charset="2"/>
              <a:buChar char=""/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vor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executa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lucrări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apărare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mal</a:t>
            </a: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 o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lungime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aproximativ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790 m 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o-RO" dirty="0"/>
          </a:p>
        </p:txBody>
      </p:sp>
      <p:grpSp>
        <p:nvGrpSpPr>
          <p:cNvPr id="13" name="Group 22">
            <a:extLst>
              <a:ext uri="{FF2B5EF4-FFF2-40B4-BE49-F238E27FC236}">
                <a16:creationId xmlns:a16="http://schemas.microsoft.com/office/drawing/2014/main" id="{9FDF3C8D-42CE-195C-C92C-E3A2EAF84DAE}"/>
              </a:ext>
            </a:extLst>
          </p:cNvPr>
          <p:cNvGrpSpPr/>
          <p:nvPr/>
        </p:nvGrpSpPr>
        <p:grpSpPr>
          <a:xfrm>
            <a:off x="2176463" y="324036"/>
            <a:ext cx="7840662" cy="1124744"/>
            <a:chOff x="665387" y="474060"/>
            <a:chExt cx="4988092" cy="960349"/>
          </a:xfrm>
        </p:grpSpPr>
        <p:pic>
          <p:nvPicPr>
            <p:cNvPr id="14" name="Picture 24">
              <a:extLst>
                <a:ext uri="{FF2B5EF4-FFF2-40B4-BE49-F238E27FC236}">
                  <a16:creationId xmlns:a16="http://schemas.microsoft.com/office/drawing/2014/main" id="{FDCDAE73-4870-E5F1-437C-BFFAD1FCBB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5387" y="532860"/>
              <a:ext cx="871647" cy="87410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5" name="Picture 25">
              <a:extLst>
                <a:ext uri="{FF2B5EF4-FFF2-40B4-BE49-F238E27FC236}">
                  <a16:creationId xmlns:a16="http://schemas.microsoft.com/office/drawing/2014/main" id="{478D5430-EEDF-3034-2E7D-D89B235D0D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01523" y="474060"/>
              <a:ext cx="751956" cy="9496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6" name="Picture 26">
              <a:extLst>
                <a:ext uri="{FF2B5EF4-FFF2-40B4-BE49-F238E27FC236}">
                  <a16:creationId xmlns:a16="http://schemas.microsoft.com/office/drawing/2014/main" id="{240D533E-1673-88BA-79FE-8AD248ADAE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3831" y="505410"/>
              <a:ext cx="691109" cy="928999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439518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1949B-01BA-2849-81F9-223958527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fontAlgn="base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BENEFICIILE INVESTIȚIEI:</a:t>
            </a:r>
            <a:endParaRPr lang="ro-RO" sz="1800" b="1" dirty="0">
              <a:solidFill>
                <a:srgbClr val="000000"/>
              </a:solidFill>
              <a:effectLst/>
              <a:highlight>
                <a:srgbClr val="D3D3D3"/>
              </a:highligh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Lucrările derulate pe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LOTUL 3 -</a:t>
            </a:r>
            <a:r>
              <a:rPr lang="ro-RO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Zona </a:t>
            </a:r>
            <a:r>
              <a:rPr lang="ro-RO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Tomis</a:t>
            </a:r>
            <a:r>
              <a:rPr lang="en-GB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contribuie la:</a:t>
            </a:r>
          </a:p>
          <a:p>
            <a:pPr marL="342900" lvl="0" indent="-342900" fontAlgn="base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atingerea obiectivului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reducere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efectelor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și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pagubelor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asupra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populației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cauzate de fenomene naturale produse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schimbările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climatice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fontAlgn="base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protejarea și reabilitarea litoralului românesc prin lucrări de combatere a fenomenului de eroziune costieră </a:t>
            </a:r>
          </a:p>
          <a:p>
            <a:pPr marL="342900" lvl="0" indent="-342900" fontAlgn="base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susținerea tendintei de revigorare a ecosistemului marin și protejarea biodiversități Mării Negre</a:t>
            </a:r>
          </a:p>
          <a:p>
            <a:pPr marL="0" indent="0">
              <a:buNone/>
            </a:pPr>
            <a:endParaRPr lang="ro-RO" dirty="0"/>
          </a:p>
        </p:txBody>
      </p:sp>
      <p:grpSp>
        <p:nvGrpSpPr>
          <p:cNvPr id="8" name="Group 22">
            <a:extLst>
              <a:ext uri="{FF2B5EF4-FFF2-40B4-BE49-F238E27FC236}">
                <a16:creationId xmlns:a16="http://schemas.microsoft.com/office/drawing/2014/main" id="{A409E3A5-08F1-4D83-9EBC-C8AA8C9885CB}"/>
              </a:ext>
            </a:extLst>
          </p:cNvPr>
          <p:cNvGrpSpPr/>
          <p:nvPr/>
        </p:nvGrpSpPr>
        <p:grpSpPr>
          <a:xfrm>
            <a:off x="2176463" y="324036"/>
            <a:ext cx="7840662" cy="1124744"/>
            <a:chOff x="665387" y="474060"/>
            <a:chExt cx="4988092" cy="960349"/>
          </a:xfrm>
        </p:grpSpPr>
        <p:pic>
          <p:nvPicPr>
            <p:cNvPr id="9" name="Picture 24">
              <a:extLst>
                <a:ext uri="{FF2B5EF4-FFF2-40B4-BE49-F238E27FC236}">
                  <a16:creationId xmlns:a16="http://schemas.microsoft.com/office/drawing/2014/main" id="{0613E2F0-269F-CE35-06C3-282E37B82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5387" y="532860"/>
              <a:ext cx="871647" cy="87410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" name="Picture 25">
              <a:extLst>
                <a:ext uri="{FF2B5EF4-FFF2-40B4-BE49-F238E27FC236}">
                  <a16:creationId xmlns:a16="http://schemas.microsoft.com/office/drawing/2014/main" id="{F3396DF3-779F-371C-95D9-DCB05A115B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01523" y="474060"/>
              <a:ext cx="751956" cy="9496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1" name="Picture 26">
              <a:extLst>
                <a:ext uri="{FF2B5EF4-FFF2-40B4-BE49-F238E27FC236}">
                  <a16:creationId xmlns:a16="http://schemas.microsoft.com/office/drawing/2014/main" id="{54EAA994-0D33-E34C-73EB-F73D83E334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3831" y="505410"/>
              <a:ext cx="691109" cy="928999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525942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849813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555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9013" y="4763"/>
            <a:ext cx="4852987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2188" y="0"/>
            <a:ext cx="4849812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" name="Group 9"/>
          <p:cNvGrpSpPr/>
          <p:nvPr/>
        </p:nvGrpSpPr>
        <p:grpSpPr>
          <a:xfrm>
            <a:off x="4867275" y="5882005"/>
            <a:ext cx="2668588" cy="292100"/>
            <a:chOff x="4647653" y="5597925"/>
            <a:chExt cx="2669214" cy="292388"/>
          </a:xfrm>
        </p:grpSpPr>
        <p:sp>
          <p:nvSpPr>
            <p:cNvPr id="23584" name="TextBox 5"/>
            <p:cNvSpPr txBox="1"/>
            <p:nvPr/>
          </p:nvSpPr>
          <p:spPr>
            <a:xfrm>
              <a:off x="5086242" y="5597925"/>
              <a:ext cx="2230625" cy="2923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300" dirty="0">
                  <a:solidFill>
                    <a:schemeClr val="accent1"/>
                  </a:solidFill>
                  <a:cs typeface="Arial" panose="020B0604020202020204" pitchFamily="34" charset="0"/>
                </a:rPr>
                <a:t>aparare mal – lungime 790 m</a:t>
              </a:r>
              <a:endParaRPr lang="en-US" altLang="en-US" sz="1300" dirty="0">
                <a:solidFill>
                  <a:schemeClr val="accent1"/>
                </a:solidFill>
                <a:ea typeface="Arial" panose="020B0604020202020204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4647653" y="5642419"/>
              <a:ext cx="396968" cy="187510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aphicFrame>
        <p:nvGraphicFramePr>
          <p:cNvPr id="11" name="Content Placeholder 3"/>
          <p:cNvGraphicFramePr/>
          <p:nvPr/>
        </p:nvGraphicFramePr>
        <p:xfrm>
          <a:off x="4685030" y="297180"/>
          <a:ext cx="2807970" cy="34156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7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31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68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895"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ETAPA</a:t>
                      </a:r>
                      <a:r>
                        <a:rPr lang="en-GB" sz="1600" baseline="0" dirty="0">
                          <a:effectLst/>
                        </a:rPr>
                        <a:t> 1 – ZONA </a:t>
                      </a:r>
                      <a:r>
                        <a:rPr lang="en-GB" sz="1600" dirty="0" err="1">
                          <a:effectLst/>
                        </a:rPr>
                        <a:t>Tomis</a:t>
                      </a:r>
                      <a:endParaRPr lang="en-GB" sz="1600" dirty="0">
                        <a:effectLst/>
                        <a:latin typeface="Arial" panose="020B0604020202020204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79" marR="68579" marT="0" marB="0" anchor="b"/>
                </a:tc>
                <a:tc h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  <a:effectLst/>
                          <a:cs typeface="+mn-lt"/>
                        </a:rPr>
                        <a:t>1</a:t>
                      </a:r>
                      <a:endParaRPr lang="en-GB" sz="1200" dirty="0">
                        <a:solidFill>
                          <a:schemeClr val="bg1"/>
                        </a:solidFill>
                        <a:effectLst/>
                        <a:ea typeface="Times New Roman" panose="02020603050405020304"/>
                        <a:cs typeface="+mn-lt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dirty="0" err="1">
                          <a:solidFill>
                            <a:schemeClr val="tx1"/>
                          </a:solidFill>
                          <a:effectLst/>
                          <a:ea typeface="Times New Roman" panose="02020603050405020304"/>
                          <a:cs typeface="+mn-lt"/>
                        </a:rPr>
                        <a:t>Valoare</a:t>
                      </a:r>
                      <a:r>
                        <a:rPr lang="en-US" altLang="en-GB" sz="1200" b="0" dirty="0" err="1">
                          <a:solidFill>
                            <a:schemeClr val="tx1"/>
                          </a:solidFill>
                          <a:effectLst/>
                          <a:ea typeface="Times New Roman" panose="02020603050405020304"/>
                          <a:cs typeface="+mn-lt"/>
                        </a:rPr>
                        <a:t> </a:t>
                      </a:r>
                      <a:r>
                        <a:rPr lang="en-GB" sz="1200" b="0" baseline="0" dirty="0" err="1">
                          <a:solidFill>
                            <a:schemeClr val="tx1"/>
                          </a:solidFill>
                          <a:effectLst/>
                          <a:ea typeface="Times New Roman" panose="02020603050405020304"/>
                          <a:cs typeface="+mn-lt"/>
                        </a:rPr>
                        <a:t>contract</a:t>
                      </a: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6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cs typeface="+mn-lt"/>
                        </a:rPr>
                        <a:t>28.424.402,10  lei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cs typeface="+mn-lt"/>
                        </a:rPr>
                        <a:t>fara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cs typeface="+mn-lt"/>
                        </a:rPr>
                        <a:t> TVA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ea typeface="Times New Roman" panose="02020603050405020304"/>
                        <a:cs typeface="+mn-lt"/>
                      </a:endParaRPr>
                    </a:p>
                  </a:txBody>
                  <a:tcPr marL="68589" marR="68589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85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en-GB" sz="1200" dirty="0">
                          <a:solidFill>
                            <a:schemeClr val="bg1"/>
                          </a:solidFill>
                          <a:effectLst/>
                          <a:ea typeface="Times New Roman" panose="02020603050405020304"/>
                          <a:cs typeface="+mn-lt"/>
                        </a:rPr>
                        <a:t>2</a:t>
                      </a: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en-GB" sz="1200" b="0" dirty="0">
                          <a:solidFill>
                            <a:schemeClr val="tx1"/>
                          </a:solidFill>
                          <a:effectLst/>
                          <a:ea typeface="Times New Roman" panose="02020603050405020304"/>
                          <a:cs typeface="+mn-lt"/>
                        </a:rPr>
                        <a:t>Antreprenor</a:t>
                      </a: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6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en-GB" sz="1200" b="0" dirty="0">
                          <a:solidFill>
                            <a:schemeClr val="tx1"/>
                          </a:solidFill>
                          <a:effectLst/>
                          <a:ea typeface="Times New Roman" panose="02020603050405020304"/>
                          <a:cs typeface="+mn-lt"/>
                        </a:rPr>
                        <a:t>ASOCIEREA FRANCO GIUSEPPE SRL-MODIMAR SRL</a:t>
                      </a:r>
                    </a:p>
                  </a:txBody>
                  <a:tcPr marL="68589" marR="68589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596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en-GB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/>
                          <a:cs typeface="Times New Roman" panose="02020603050405020304"/>
                        </a:rPr>
                        <a:t>3</a:t>
                      </a:r>
                    </a:p>
                  </a:txBody>
                  <a:tcPr marL="68584" marR="68584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en-GB" sz="1200" b="0" dirty="0" err="1">
                          <a:solidFill>
                            <a:schemeClr val="tx1"/>
                          </a:solidFill>
                          <a:effectLst/>
                          <a:sym typeface="+mn-ea"/>
                        </a:rPr>
                        <a:t>Capacitati aprobate</a:t>
                      </a:r>
                      <a:endParaRPr lang="en-US" altLang="en-GB" sz="1200" b="0" dirty="0" err="1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/>
                        <a:cs typeface="Times New Roman" panose="02020603050405020304"/>
                        <a:sym typeface="+mn-ea"/>
                      </a:endParaRPr>
                    </a:p>
                  </a:txBody>
                  <a:tcPr marL="68584" marR="68584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tx1"/>
                        </a:solidFill>
                        <a:sym typeface="+mn-ea"/>
                      </a:endParaRPr>
                    </a:p>
                    <a:p>
                      <a:pPr algn="ctr"/>
                      <a:r>
                        <a:rPr lang="en-US" altLang="en-GB" sz="1200" dirty="0" err="1">
                          <a:solidFill>
                            <a:schemeClr val="tx1"/>
                          </a:solidFill>
                          <a:effectLst/>
                          <a:sym typeface="+mn-ea"/>
                        </a:rPr>
                        <a:t>Protectie costiera 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sym typeface="+mn-ea"/>
                        </a:rPr>
                        <a:t>790 m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/>
                      <a:endParaRPr lang="en-US" sz="12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579" marR="68579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596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en-GB" sz="1200" dirty="0">
                          <a:effectLst/>
                          <a:cs typeface="+mn-lt"/>
                        </a:rPr>
                        <a:t>4</a:t>
                      </a:r>
                      <a:endParaRPr lang="en-US" altLang="en-GB" sz="1200" dirty="0">
                        <a:effectLst/>
                        <a:ea typeface="Times New Roman" panose="02020603050405020304"/>
                        <a:cs typeface="+mn-lt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cs typeface="+mn-lt"/>
                        </a:rPr>
                        <a:t>Data de </a:t>
                      </a:r>
                      <a:r>
                        <a:rPr lang="en-US" sz="1200" dirty="0" err="1">
                          <a:cs typeface="+mn-lt"/>
                        </a:rPr>
                        <a:t>finalizare</a:t>
                      </a:r>
                      <a:r>
                        <a:rPr lang="en-US" sz="1200" dirty="0">
                          <a:cs typeface="+mn-lt"/>
                        </a:rPr>
                        <a:t> contract</a:t>
                      </a:r>
                      <a:endParaRPr lang="en-US" sz="1200" dirty="0">
                        <a:effectLst/>
                        <a:ea typeface="Times New Roman" panose="02020603050405020304"/>
                        <a:cs typeface="+mn-lt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en-GB" sz="1200" dirty="0">
                          <a:solidFill>
                            <a:srgbClr val="FF0000"/>
                          </a:solidFill>
                          <a:effectLst/>
                          <a:ea typeface="Times New Roman" panose="02020603050405020304"/>
                          <a:cs typeface="+mn-lt"/>
                        </a:rPr>
                        <a:t>27</a:t>
                      </a:r>
                      <a:r>
                        <a:rPr lang="en-GB" sz="1200" dirty="0">
                          <a:solidFill>
                            <a:srgbClr val="FF0000"/>
                          </a:solidFill>
                          <a:effectLst/>
                          <a:ea typeface="Times New Roman" panose="02020603050405020304"/>
                          <a:cs typeface="+mn-lt"/>
                        </a:rPr>
                        <a:t>.</a:t>
                      </a:r>
                      <a:r>
                        <a:rPr lang="en-US" altLang="en-GB" sz="1200" dirty="0">
                          <a:solidFill>
                            <a:srgbClr val="FF0000"/>
                          </a:solidFill>
                          <a:effectLst/>
                          <a:ea typeface="Times New Roman" panose="02020603050405020304"/>
                          <a:cs typeface="+mn-lt"/>
                        </a:rPr>
                        <a:t>09</a:t>
                      </a:r>
                      <a:r>
                        <a:rPr lang="en-GB" sz="1200" dirty="0">
                          <a:solidFill>
                            <a:srgbClr val="FF0000"/>
                          </a:solidFill>
                          <a:effectLst/>
                          <a:ea typeface="Times New Roman" panose="02020603050405020304"/>
                          <a:cs typeface="+mn-lt"/>
                        </a:rPr>
                        <a:t>.202</a:t>
                      </a:r>
                      <a:r>
                        <a:rPr lang="en-US" altLang="en-GB" sz="1200" dirty="0">
                          <a:solidFill>
                            <a:srgbClr val="FF0000"/>
                          </a:solidFill>
                          <a:effectLst/>
                          <a:ea typeface="Times New Roman" panose="02020603050405020304"/>
                          <a:cs typeface="+mn-lt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23580" name="Group 8"/>
          <p:cNvGrpSpPr/>
          <p:nvPr/>
        </p:nvGrpSpPr>
        <p:grpSpPr>
          <a:xfrm>
            <a:off x="1811338" y="-17462"/>
            <a:ext cx="8955087" cy="314325"/>
            <a:chOff x="1811524" y="-17262"/>
            <a:chExt cx="8954648" cy="313914"/>
          </a:xfrm>
        </p:grpSpPr>
        <p:sp>
          <p:nvSpPr>
            <p:cNvPr id="23582" name="TextBox 11"/>
            <p:cNvSpPr txBox="1"/>
            <p:nvPr/>
          </p:nvSpPr>
          <p:spPr>
            <a:xfrm>
              <a:off x="1811524" y="-11125"/>
              <a:ext cx="1352690" cy="307777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solidFill>
                    <a:schemeClr val="accent1"/>
                  </a:solidFill>
                  <a:cs typeface="Arial" panose="020B0604020202020204" pitchFamily="34" charset="0"/>
                </a:rPr>
                <a:t>Situatia actuala</a:t>
              </a:r>
              <a:endParaRPr lang="en-US" altLang="en-US" sz="1400" dirty="0">
                <a:solidFill>
                  <a:schemeClr val="accent1"/>
                </a:solidFill>
                <a:ea typeface="Arial" panose="020B0604020202020204" pitchFamily="34" charset="0"/>
              </a:endParaRPr>
            </a:p>
          </p:txBody>
        </p:sp>
        <p:sp>
          <p:nvSpPr>
            <p:cNvPr id="23583" name="TextBox 12"/>
            <p:cNvSpPr txBox="1"/>
            <p:nvPr/>
          </p:nvSpPr>
          <p:spPr>
            <a:xfrm>
              <a:off x="8765410" y="-17262"/>
              <a:ext cx="2000762" cy="307777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solidFill>
                    <a:schemeClr val="accent1"/>
                  </a:solidFill>
                  <a:cs typeface="Arial" panose="020B0604020202020204" pitchFamily="34" charset="0"/>
                </a:rPr>
                <a:t>Proiect in implementare</a:t>
              </a:r>
              <a:endParaRPr lang="en-US" altLang="en-US" sz="1400" dirty="0">
                <a:solidFill>
                  <a:schemeClr val="accent1"/>
                </a:solidFill>
                <a:ea typeface="Arial" panose="020B0604020202020204" pitchFamily="34" charset="0"/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4545965" y="4076700"/>
            <a:ext cx="3093720" cy="1599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o-RO" altLang="ro-RO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DATA </a:t>
            </a:r>
            <a:r>
              <a:rPr kumimoji="0" lang="en-US" altLang="ro-RO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SEMNARII CONTRACTULUI  26.03.2019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ro-RO" sz="1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o-RO" sz="1400" b="1" i="0" u="sng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STADIU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o-RO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Reproiectarea solutiei urmare constragerilor impuse de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o-RO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Ministerul Culturii.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char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14">
                                            <p:txEl>
                                              <p:char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4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char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000"/>
                                        <p:tgtEl>
                                          <p:spTgt spid="14">
                                            <p:txEl>
                                              <p:char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65">
            <a:extLst>
              <a:ext uri="{FF2B5EF4-FFF2-40B4-BE49-F238E27FC236}">
                <a16:creationId xmlns:a16="http://schemas.microsoft.com/office/drawing/2014/main" id="{F94587FE-EE71-1980-4C76-97F4EEB68BA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351" y="1959835"/>
            <a:ext cx="5178979" cy="2913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96356BF5-11AC-89D3-BC20-96EA8E80495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8950" y="3457185"/>
            <a:ext cx="5178979" cy="2913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DAD6E1A0-26BF-1A49-36A0-8370AA666C0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5299" y="291092"/>
            <a:ext cx="5178979" cy="2913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58754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CAAFC52-1FE9-B2BD-048B-E2120EBD69E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8209" y="1940081"/>
            <a:ext cx="4428492" cy="29523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61A01F3-C684-1FE0-10AC-51E673B46BA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2321" y="3433935"/>
            <a:ext cx="4428492" cy="29523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67E67A7-872E-98AA-984E-A3C457151E3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2321" y="271516"/>
            <a:ext cx="4428492" cy="29523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47808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7F808A5-32E1-0601-B51E-3C2475B4EA3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7053" y="1940259"/>
            <a:ext cx="4428492" cy="29523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42C6F78-77FE-7EEE-5652-A8D77664A39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8660" y="291092"/>
            <a:ext cx="4428492" cy="29523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45BD9BD-05A8-9012-184E-2BD739A1CAD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2321" y="3465004"/>
            <a:ext cx="4428492" cy="29523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343317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1949B-01BA-2849-81F9-223958527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>
              <a:lnSpc>
                <a:spcPct val="90000"/>
              </a:lnSpc>
            </a:pP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Lucrările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consolidare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falezei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vor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reda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zonei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gradul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protecție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necesar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și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vor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asigura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gestionarea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eroziunii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costiere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pentru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cel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puțin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50 de ani. </a:t>
            </a:r>
            <a:endParaRPr lang="ro-RO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Toate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acestea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pentru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dezvoltarea durabilă a î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ntregului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litoral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românesc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o-RO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 fontAlgn="base">
              <a:lnSpc>
                <a:spcPct val="90000"/>
              </a:lnSpc>
              <a:buNone/>
            </a:pPr>
            <a:endParaRPr lang="ro-RO" sz="1800" b="1" dirty="0">
              <a:solidFill>
                <a:srgbClr val="32323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 fontAlgn="base">
              <a:lnSpc>
                <a:spcPct val="90000"/>
              </a:lnSpc>
              <a:buNone/>
            </a:pPr>
            <a:endParaRPr lang="ro-RO" sz="1800" b="1" dirty="0">
              <a:solidFill>
                <a:srgbClr val="323232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 fontAlgn="base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2323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 PROIECT PENTRU UN VIITOR DURABIL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 fontAlgn="base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2323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 PROIECT PENTRU GENERAȚII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Investiția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realizată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pe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LOTUL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– 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Zona </a:t>
            </a:r>
            <a:r>
              <a:rPr lang="ro-RO" sz="1800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Tomis</a:t>
            </a:r>
            <a:r>
              <a:rPr lang="en-US" sz="180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este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parte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proiectului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“REDUCEREA EROZIUNII COSTIERE FAZA II (2014-2020)”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cofinanțat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prin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Programul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Operațional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Infrastructură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Mare 2014-2020 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Beneficiarul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proiectului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ADMINISTRAȚIA NAȚIONALĂ APELE ROMÂNE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Valoare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totală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3.805.641.721,67 lei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din care 85%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reprezintă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cofinanțarea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acordată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Uniunea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Europeană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Implementarea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proiectului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p</a:t>
            </a:r>
            <a:r>
              <a:rPr lang="ro-RO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ână în decembrie 2023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o-RO" dirty="0"/>
          </a:p>
        </p:txBody>
      </p:sp>
      <p:grpSp>
        <p:nvGrpSpPr>
          <p:cNvPr id="4" name="Group 22">
            <a:extLst>
              <a:ext uri="{FF2B5EF4-FFF2-40B4-BE49-F238E27FC236}">
                <a16:creationId xmlns:a16="http://schemas.microsoft.com/office/drawing/2014/main" id="{6D7930D5-859A-C5F3-137A-E07D9083475A}"/>
              </a:ext>
            </a:extLst>
          </p:cNvPr>
          <p:cNvGrpSpPr/>
          <p:nvPr/>
        </p:nvGrpSpPr>
        <p:grpSpPr>
          <a:xfrm>
            <a:off x="2176463" y="324036"/>
            <a:ext cx="7840662" cy="1124744"/>
            <a:chOff x="665387" y="474060"/>
            <a:chExt cx="4988092" cy="960349"/>
          </a:xfrm>
        </p:grpSpPr>
        <p:pic>
          <p:nvPicPr>
            <p:cNvPr id="5" name="Picture 24">
              <a:extLst>
                <a:ext uri="{FF2B5EF4-FFF2-40B4-BE49-F238E27FC236}">
                  <a16:creationId xmlns:a16="http://schemas.microsoft.com/office/drawing/2014/main" id="{4E56E23D-60E3-8D6D-D323-A2685A03CD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5387" y="532860"/>
              <a:ext cx="871647" cy="87410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" name="Picture 25">
              <a:extLst>
                <a:ext uri="{FF2B5EF4-FFF2-40B4-BE49-F238E27FC236}">
                  <a16:creationId xmlns:a16="http://schemas.microsoft.com/office/drawing/2014/main" id="{C8437BBC-FE3C-6021-8AE2-45BFF3C364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01523" y="474060"/>
              <a:ext cx="751956" cy="9496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7" name="Picture 26">
              <a:extLst>
                <a:ext uri="{FF2B5EF4-FFF2-40B4-BE49-F238E27FC236}">
                  <a16:creationId xmlns:a16="http://schemas.microsoft.com/office/drawing/2014/main" id="{6F650E87-2437-97EC-7614-5A36B4C06C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3831" y="505410"/>
              <a:ext cx="691109" cy="928999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0579380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333</Words>
  <Application>Microsoft Office PowerPoint</Application>
  <PresentationFormat>Widescreen</PresentationFormat>
  <Paragraphs>57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Symbol</vt:lpstr>
      <vt:lpstr>Times New Roman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liviu</dc:creator>
  <cp:lastModifiedBy>Andreea Guci</cp:lastModifiedBy>
  <cp:revision>118</cp:revision>
  <dcterms:created xsi:type="dcterms:W3CDTF">2019-04-15T13:31:00Z</dcterms:created>
  <dcterms:modified xsi:type="dcterms:W3CDTF">2023-05-17T13:33:31Z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24BE5A8DFD074015AF090C857969A59C</vt:lpwstr>
  </property>
  <property fmtid="{D5CDD505-2E9C-101B-9397-08002B2CF9AE}" pid="3" name="KSOProductBuildVer">
    <vt:lpwstr>1033-11.2.0.11074</vt:lpwstr>
  </property>
</Properties>
</file>