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66" r:id="rId2"/>
    <p:sldId id="324" r:id="rId3"/>
    <p:sldId id="323" r:id="rId4"/>
    <p:sldId id="322" r:id="rId5"/>
    <p:sldId id="279" r:id="rId6"/>
    <p:sldId id="280" r:id="rId7"/>
    <p:sldId id="317" r:id="rId8"/>
    <p:sldId id="325" r:id="rId9"/>
    <p:sldId id="319" r:id="rId10"/>
    <p:sldId id="326" r:id="rId11"/>
    <p:sldId id="321" r:id="rId12"/>
  </p:sldIdLst>
  <p:sldSz cx="12192000" cy="6858000"/>
  <p:notesSz cx="6858000" cy="9144000"/>
  <p:defaultTextStyle>
    <a:defPPr>
      <a:defRPr lang="en-US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4">
          <p15:clr>
            <a:srgbClr val="A4A3A4"/>
          </p15:clr>
        </p15:guide>
        <p15:guide id="2" pos="383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63" d="100"/>
          <a:sy n="63" d="100"/>
        </p:scale>
        <p:origin x="996" y="66"/>
      </p:cViewPr>
      <p:guideLst>
        <p:guide orient="horz" pos="2164"/>
        <p:guide pos="383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BB4D949-F21F-4952-A615-4444A5E6F45C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8/11/2023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text styles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Fourth level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None/>
            </a:pPr>
            <a:fld id="{9A0DB2DC-4C9A-4742-B13C-FB6460FD3503}" type="slidenum">
              <a:rPr lang="en-US" altLang="en-US" sz="1200" dirty="0">
                <a:latin typeface="Calibri" panose="020F0502020204030204" pitchFamily="34" charset="0"/>
              </a:rPr>
              <a:t>‹#›</a:t>
            </a:fld>
            <a:endParaRPr lang="en-US" altLang="en-US" sz="1200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4100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/>
            <a:fld id="{9A0DB2DC-4C9A-4742-B13C-FB6460FD3503}" type="slidenum">
              <a:rPr lang="en-US" altLang="en-US" sz="1200" dirty="0">
                <a:latin typeface="Calibri" panose="020F0502020204030204" pitchFamily="34" charset="0"/>
              </a:rPr>
              <a:t>1</a:t>
            </a:fld>
            <a:endParaRPr lang="en-US" altLang="en-US" sz="12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2292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/>
            <a:fld id="{9A0DB2DC-4C9A-4742-B13C-FB6460FD3503}" type="slidenum">
              <a:rPr lang="en-US" altLang="en-US" sz="1200" dirty="0">
                <a:latin typeface="Calibri" panose="020F0502020204030204" pitchFamily="34" charset="0"/>
              </a:rPr>
              <a:t>5</a:t>
            </a:fld>
            <a:endParaRPr lang="en-US" altLang="en-US" sz="12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8/11/2023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8/11/2023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8/11/2023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8/11/2023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8/11/2023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8/11/2023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8/11/2023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8/11/2023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8/11/2023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8/11/2023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8/11/2023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8/11/2023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5"/>
          <p:cNvSpPr txBox="1"/>
          <p:nvPr/>
        </p:nvSpPr>
        <p:spPr>
          <a:xfrm>
            <a:off x="3276600" y="5715000"/>
            <a:ext cx="5105400" cy="3540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700" dirty="0">
                <a:latin typeface="Trebuchet MS" panose="020B0603020202020204" pitchFamily="34" charset="0"/>
                <a:cs typeface="Arial" panose="020B0604020202020204" pitchFamily="34" charset="0"/>
              </a:rPr>
              <a:t> </a:t>
            </a:r>
            <a:endParaRPr lang="en-US" altLang="en-US" sz="1500" dirty="0">
              <a:latin typeface="Trebuchet MS" panose="020B0603020202020204" pitchFamily="34" charset="0"/>
              <a:ea typeface="Arial" panose="020B0604020202020204" pitchFamily="34" charset="0"/>
            </a:endParaRPr>
          </a:p>
        </p:txBody>
      </p:sp>
      <p:sp>
        <p:nvSpPr>
          <p:cNvPr id="4099" name="TextBox 8"/>
          <p:cNvSpPr txBox="1">
            <a:spLocks noChangeArrowheads="1"/>
          </p:cNvSpPr>
          <p:nvPr/>
        </p:nvSpPr>
        <p:spPr bwMode="auto">
          <a:xfrm>
            <a:off x="1685313" y="2285066"/>
            <a:ext cx="8852085" cy="31700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“</a:t>
            </a:r>
            <a:r>
              <a:rPr kumimoji="0" lang="vi-V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REDUCEREA EROZIUNII COSTIERE</a:t>
            </a:r>
            <a:endParaRPr kumimoji="0" lang="en-US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Faza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kumimoji="0" lang="vi-V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II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(2014-2020)”</a:t>
            </a:r>
            <a:endParaRPr kumimoji="0" lang="ro-RO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o-RO" altLang="en-US" sz="4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o-RO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Lotul </a:t>
            </a:r>
            <a:r>
              <a:rPr kumimoji="0" lang="en-GB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1</a:t>
            </a:r>
            <a:r>
              <a:rPr kumimoji="0" lang="ro-RO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– ZONA </a:t>
            </a:r>
            <a:r>
              <a:rPr kumimoji="0" lang="en-GB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ST</a:t>
            </a:r>
            <a:r>
              <a:rPr kumimoji="0" lang="ro-RO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ĂVILARE EDIGHIOL-PERIBOINA</a:t>
            </a:r>
            <a:endParaRPr kumimoji="0" lang="vi-VN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3077" name="AutoShape 6" descr="Imagini pentru Uniunea Europeană"/>
          <p:cNvSpPr>
            <a:spLocks noChangeAspect="1"/>
          </p:cNvSpPr>
          <p:nvPr/>
        </p:nvSpPr>
        <p:spPr>
          <a:xfrm>
            <a:off x="1679575" y="-144462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800" dirty="0">
              <a:ea typeface="Arial" panose="020B0604020202020204" pitchFamily="34" charset="0"/>
            </a:endParaRPr>
          </a:p>
        </p:txBody>
      </p:sp>
      <p:sp>
        <p:nvSpPr>
          <p:cNvPr id="3078" name="AutoShape 11" descr="Imagini pentru logo ue"/>
          <p:cNvSpPr>
            <a:spLocks noChangeAspect="1"/>
          </p:cNvSpPr>
          <p:nvPr/>
        </p:nvSpPr>
        <p:spPr>
          <a:xfrm>
            <a:off x="1831975" y="7938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800" dirty="0">
              <a:ea typeface="Arial" panose="020B0604020202020204" pitchFamily="34" charset="0"/>
            </a:endParaRPr>
          </a:p>
        </p:txBody>
      </p:sp>
      <p:grpSp>
        <p:nvGrpSpPr>
          <p:cNvPr id="11" name="Group 22">
            <a:extLst>
              <a:ext uri="{FF2B5EF4-FFF2-40B4-BE49-F238E27FC236}">
                <a16:creationId xmlns:a16="http://schemas.microsoft.com/office/drawing/2014/main" id="{08D78219-64E7-D55C-2518-AC065CB840F5}"/>
              </a:ext>
            </a:extLst>
          </p:cNvPr>
          <p:cNvGrpSpPr/>
          <p:nvPr/>
        </p:nvGrpSpPr>
        <p:grpSpPr>
          <a:xfrm>
            <a:off x="2176463" y="324036"/>
            <a:ext cx="7840662" cy="1124744"/>
            <a:chOff x="665387" y="474060"/>
            <a:chExt cx="4988092" cy="960349"/>
          </a:xfrm>
        </p:grpSpPr>
        <p:pic>
          <p:nvPicPr>
            <p:cNvPr id="12" name="Picture 24">
              <a:extLst>
                <a:ext uri="{FF2B5EF4-FFF2-40B4-BE49-F238E27FC236}">
                  <a16:creationId xmlns:a16="http://schemas.microsoft.com/office/drawing/2014/main" id="{90361285-BB08-F441-5B37-63EC7BF2DB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5387" y="532860"/>
              <a:ext cx="871647" cy="87410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3" name="Picture 25">
              <a:extLst>
                <a:ext uri="{FF2B5EF4-FFF2-40B4-BE49-F238E27FC236}">
                  <a16:creationId xmlns:a16="http://schemas.microsoft.com/office/drawing/2014/main" id="{75548DA5-875F-7251-F7CB-83CEA2A8CAD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01523" y="474060"/>
              <a:ext cx="751956" cy="94962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4" name="Picture 26">
              <a:extLst>
                <a:ext uri="{FF2B5EF4-FFF2-40B4-BE49-F238E27FC236}">
                  <a16:creationId xmlns:a16="http://schemas.microsoft.com/office/drawing/2014/main" id="{8D891E2A-24E0-AD22-5D23-D7EEE65CFED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83831" y="505410"/>
              <a:ext cx="691109" cy="928999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E1949B-01BA-2849-81F9-2239585270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b="1" dirty="0">
                <a:solidFill>
                  <a:srgbClr val="000000"/>
                </a:solidFill>
                <a:effectLst/>
                <a:highlight>
                  <a:srgbClr val="D3D3D3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SITUAȚIA INIȚIALĂ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 fontAlgn="base">
              <a:lnSpc>
                <a:spcPct val="90000"/>
              </a:lnSpc>
            </a:pP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Segmentul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costier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este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în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prezent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sever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afectat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funcționarea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deficitară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descărcării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la mare a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surplusului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apă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din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complexul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lacustru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Razelm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–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Sinoe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fontAlgn="base">
              <a:lnSpc>
                <a:spcPct val="90000"/>
              </a:lnSpc>
            </a:pP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Se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constată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o stare de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degradare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accentuată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echipamentelor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metalice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și a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corpului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stavilarelor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din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cele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două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amplasamente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  <a:r>
              <a:rPr lang="en-US" sz="1800" b="1" i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i="1" u="sng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Edighiol</a:t>
            </a:r>
            <a:r>
              <a:rPr lang="en-US" sz="1800" b="1" i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și </a:t>
            </a:r>
            <a:r>
              <a:rPr lang="en-US" sz="1800" b="1" i="1" u="sng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Periboina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just" fontAlgn="base">
              <a:buNone/>
            </a:pP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fontAlgn="base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effectLst/>
                <a:highlight>
                  <a:srgbClr val="D3D3D3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DATA SEMNARII CONTRACTULUI DE LUCRĂRI: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februarie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2019</a:t>
            </a:r>
            <a:endParaRPr lang="ro-RO" sz="1800" b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fontAlgn="base">
              <a:lnSpc>
                <a:spcPct val="90000"/>
              </a:lnSpc>
              <a:buNone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fontAlgn="base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effectLst/>
                <a:highlight>
                  <a:srgbClr val="D3D3D3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STADIUL ACTUAL: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în</a:t>
            </a:r>
            <a:r>
              <a:rPr lang="ro-RO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derulare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fontAlgn="base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fontAlgn="base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effectLst/>
                <a:highlight>
                  <a:srgbClr val="D3D3D3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VALOAREA TOTALĂ A INVESTIȚIEI: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34.642.204,25 lei f</a:t>
            </a:r>
            <a:r>
              <a:rPr lang="ro-RO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ără TVA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o-RO" dirty="0"/>
          </a:p>
        </p:txBody>
      </p:sp>
      <p:grpSp>
        <p:nvGrpSpPr>
          <p:cNvPr id="8" name="Group 22">
            <a:extLst>
              <a:ext uri="{FF2B5EF4-FFF2-40B4-BE49-F238E27FC236}">
                <a16:creationId xmlns:a16="http://schemas.microsoft.com/office/drawing/2014/main" id="{11864145-2769-50DD-01C1-D1887FDE49BF}"/>
              </a:ext>
            </a:extLst>
          </p:cNvPr>
          <p:cNvGrpSpPr/>
          <p:nvPr/>
        </p:nvGrpSpPr>
        <p:grpSpPr>
          <a:xfrm>
            <a:off x="2176463" y="324036"/>
            <a:ext cx="7840662" cy="1124744"/>
            <a:chOff x="665387" y="474060"/>
            <a:chExt cx="4988092" cy="960349"/>
          </a:xfrm>
        </p:grpSpPr>
        <p:pic>
          <p:nvPicPr>
            <p:cNvPr id="9" name="Picture 24">
              <a:extLst>
                <a:ext uri="{FF2B5EF4-FFF2-40B4-BE49-F238E27FC236}">
                  <a16:creationId xmlns:a16="http://schemas.microsoft.com/office/drawing/2014/main" id="{C9E140C0-038D-525E-8DA4-36A5E09046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5387" y="532860"/>
              <a:ext cx="871647" cy="87410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" name="Picture 25">
              <a:extLst>
                <a:ext uri="{FF2B5EF4-FFF2-40B4-BE49-F238E27FC236}">
                  <a16:creationId xmlns:a16="http://schemas.microsoft.com/office/drawing/2014/main" id="{215CA9E4-22A5-21C0-599C-4056721CDF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01523" y="474060"/>
              <a:ext cx="751956" cy="94962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1" name="Picture 26">
              <a:extLst>
                <a:ext uri="{FF2B5EF4-FFF2-40B4-BE49-F238E27FC236}">
                  <a16:creationId xmlns:a16="http://schemas.microsoft.com/office/drawing/2014/main" id="{CDC50F5D-1FE5-914D-4BAE-072F0BAA5FA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83831" y="505410"/>
              <a:ext cx="691109" cy="928999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026018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8620639-B9DF-740A-4B58-EAEB56BFE2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b="1" dirty="0">
                <a:solidFill>
                  <a:srgbClr val="000000"/>
                </a:solidFill>
                <a:effectLst/>
                <a:highlight>
                  <a:srgbClr val="D3D3D3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SCURTĂ DESCRIERE A LUCRĂRILOR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  <a:endParaRPr lang="ro-RO" sz="1800" b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ro-RO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În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cadrul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proiectului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cofinanțat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din POIM 2014-2020,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lucrările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protecție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costieră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prevăzute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pentru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Lotul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o-RO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constau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în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  <a:endParaRPr lang="ro-RO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o-RO" sz="18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 fontAlgn="base">
              <a:buFont typeface="Symbol" panose="05050102010706020507" pitchFamily="18" charset="2"/>
              <a:buChar char=""/>
            </a:pP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reabilitarea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digului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existent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 fontAlgn="base">
              <a:buFont typeface="Symbol" panose="05050102010706020507" pitchFamily="18" charset="2"/>
              <a:buChar char=""/>
            </a:pP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înlocuirea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stavilelor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și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echipamentelor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manevrare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 fontAlgn="base">
              <a:buFont typeface="Symbol" panose="05050102010706020507" pitchFamily="18" charset="2"/>
              <a:buChar char=""/>
            </a:pP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reabilitarea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structurilor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beton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ale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stavilelor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 fontAlgn="base">
              <a:buFont typeface="Symbol" panose="05050102010706020507" pitchFamily="18" charset="2"/>
              <a:buChar char=""/>
            </a:pP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protecție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stâlpi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electricitate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 fontAlgn="base">
              <a:buFont typeface="Symbol" panose="05050102010706020507" pitchFamily="18" charset="2"/>
              <a:buChar char=""/>
            </a:pP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protecție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mal 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 fontAlgn="base">
              <a:buFont typeface="Symbol" panose="05050102010706020507" pitchFamily="18" charset="2"/>
              <a:buChar char=""/>
            </a:pP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decolmatarea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canalului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comunicare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existent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între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Marea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Neagră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și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lacul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Sinoe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o-RO" dirty="0"/>
          </a:p>
        </p:txBody>
      </p:sp>
      <p:grpSp>
        <p:nvGrpSpPr>
          <p:cNvPr id="13" name="Group 22">
            <a:extLst>
              <a:ext uri="{FF2B5EF4-FFF2-40B4-BE49-F238E27FC236}">
                <a16:creationId xmlns:a16="http://schemas.microsoft.com/office/drawing/2014/main" id="{9FDF3C8D-42CE-195C-C92C-E3A2EAF84DAE}"/>
              </a:ext>
            </a:extLst>
          </p:cNvPr>
          <p:cNvGrpSpPr/>
          <p:nvPr/>
        </p:nvGrpSpPr>
        <p:grpSpPr>
          <a:xfrm>
            <a:off x="2176463" y="324036"/>
            <a:ext cx="7840662" cy="1124744"/>
            <a:chOff x="665387" y="474060"/>
            <a:chExt cx="4988092" cy="960349"/>
          </a:xfrm>
        </p:grpSpPr>
        <p:pic>
          <p:nvPicPr>
            <p:cNvPr id="14" name="Picture 24">
              <a:extLst>
                <a:ext uri="{FF2B5EF4-FFF2-40B4-BE49-F238E27FC236}">
                  <a16:creationId xmlns:a16="http://schemas.microsoft.com/office/drawing/2014/main" id="{FDCDAE73-4870-E5F1-437C-BFFAD1FCBB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5387" y="532860"/>
              <a:ext cx="871647" cy="87410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5" name="Picture 25">
              <a:extLst>
                <a:ext uri="{FF2B5EF4-FFF2-40B4-BE49-F238E27FC236}">
                  <a16:creationId xmlns:a16="http://schemas.microsoft.com/office/drawing/2014/main" id="{478D5430-EEDF-3034-2E7D-D89B235D0D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01523" y="474060"/>
              <a:ext cx="751956" cy="94962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6" name="Picture 26">
              <a:extLst>
                <a:ext uri="{FF2B5EF4-FFF2-40B4-BE49-F238E27FC236}">
                  <a16:creationId xmlns:a16="http://schemas.microsoft.com/office/drawing/2014/main" id="{240D533E-1673-88BA-79FE-8AD248ADAE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83831" y="505410"/>
              <a:ext cx="691109" cy="928999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4395186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E1949B-01BA-2849-81F9-2239585270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fontAlgn="base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effectLst/>
                <a:highlight>
                  <a:srgbClr val="D3D3D3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BENEFICIILE INVESTIȚIEI:</a:t>
            </a:r>
            <a:endParaRPr lang="ro-RO" sz="1800" b="1" dirty="0">
              <a:solidFill>
                <a:srgbClr val="000000"/>
              </a:solidFill>
              <a:effectLst/>
              <a:highlight>
                <a:srgbClr val="D3D3D3"/>
              </a:highlight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fontAlgn="base">
              <a:lnSpc>
                <a:spcPct val="90000"/>
              </a:lnSpc>
              <a:buNone/>
            </a:pP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Lucrările derulate pe 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LOTUL 1 -</a:t>
            </a:r>
            <a:r>
              <a:rPr lang="ro-RO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Zona 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Stăvilare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Edighiol-Periboina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contribuie la:</a:t>
            </a:r>
          </a:p>
          <a:p>
            <a:pPr marL="342900" lvl="0" indent="-342900" fontAlgn="base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protejarea litoralului românesc și a factorilor de mediu, reabilitarea zonei costiere prin lucrări inginerești de combatere a fenomenului de eroziune</a:t>
            </a:r>
          </a:p>
          <a:p>
            <a:pPr marL="342900" lvl="0" indent="-342900" fontAlgn="base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reducerea efectelor și pagubelor asupra populației cauzate de fenomene naturale produse de schimbările climatice  </a:t>
            </a:r>
          </a:p>
          <a:p>
            <a:pPr marL="342900" lvl="0" indent="-342900" fontAlgn="base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susținerea tendinței de revigorare a ecosistemului marin și de dezvoltare a unor specii pierdute din ecosistem la un moment dat,  protejarea biodiversității marine și a zonei litorale vizate</a:t>
            </a:r>
          </a:p>
          <a:p>
            <a:pPr marL="0" indent="0">
              <a:buNone/>
            </a:pPr>
            <a:endParaRPr lang="ro-RO" dirty="0"/>
          </a:p>
        </p:txBody>
      </p:sp>
      <p:grpSp>
        <p:nvGrpSpPr>
          <p:cNvPr id="8" name="Group 22">
            <a:extLst>
              <a:ext uri="{FF2B5EF4-FFF2-40B4-BE49-F238E27FC236}">
                <a16:creationId xmlns:a16="http://schemas.microsoft.com/office/drawing/2014/main" id="{A409E3A5-08F1-4D83-9EBC-C8AA8C9885CB}"/>
              </a:ext>
            </a:extLst>
          </p:cNvPr>
          <p:cNvGrpSpPr/>
          <p:nvPr/>
        </p:nvGrpSpPr>
        <p:grpSpPr>
          <a:xfrm>
            <a:off x="2176463" y="324036"/>
            <a:ext cx="7840662" cy="1124744"/>
            <a:chOff x="665387" y="474060"/>
            <a:chExt cx="4988092" cy="960349"/>
          </a:xfrm>
        </p:grpSpPr>
        <p:pic>
          <p:nvPicPr>
            <p:cNvPr id="9" name="Picture 24">
              <a:extLst>
                <a:ext uri="{FF2B5EF4-FFF2-40B4-BE49-F238E27FC236}">
                  <a16:creationId xmlns:a16="http://schemas.microsoft.com/office/drawing/2014/main" id="{0613E2F0-269F-CE35-06C3-282E37B823D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5387" y="532860"/>
              <a:ext cx="871647" cy="87410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" name="Picture 25">
              <a:extLst>
                <a:ext uri="{FF2B5EF4-FFF2-40B4-BE49-F238E27FC236}">
                  <a16:creationId xmlns:a16="http://schemas.microsoft.com/office/drawing/2014/main" id="{F3396DF3-779F-371C-95D9-DCB05A115B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01523" y="474060"/>
              <a:ext cx="751956" cy="94962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1" name="Picture 26">
              <a:extLst>
                <a:ext uri="{FF2B5EF4-FFF2-40B4-BE49-F238E27FC236}">
                  <a16:creationId xmlns:a16="http://schemas.microsoft.com/office/drawing/2014/main" id="{54EAA994-0D33-E34C-73EB-F73D83E334F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83831" y="505410"/>
              <a:ext cx="691109" cy="928999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5259420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376363"/>
            <a:ext cx="4038600" cy="44958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Rectangle 8"/>
          <p:cNvSpPr/>
          <p:nvPr/>
        </p:nvSpPr>
        <p:spPr>
          <a:xfrm>
            <a:off x="-493712" y="1019175"/>
            <a:ext cx="2743200" cy="430213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200" b="1" i="0" u="none" strike="noStrike" kern="1200" cap="all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EDIGHIOL </a:t>
            </a:r>
          </a:p>
        </p:txBody>
      </p:sp>
      <p:pic>
        <p:nvPicPr>
          <p:cNvPr id="11268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8188" y="4911725"/>
            <a:ext cx="4251325" cy="17795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69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3583" y="3237548"/>
            <a:ext cx="4260850" cy="1600200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16" name="Content Placeholder 3"/>
          <p:cNvGraphicFramePr/>
          <p:nvPr/>
        </p:nvGraphicFramePr>
        <p:xfrm>
          <a:off x="4533900" y="1206500"/>
          <a:ext cx="4265295" cy="19138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41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10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01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8640"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800" b="1" dirty="0">
                          <a:latin typeface="+mn-lt"/>
                        </a:rPr>
                        <a:t>Etapa I</a:t>
                      </a:r>
                      <a:r>
                        <a:rPr lang="en-US" sz="1800" b="1" dirty="0">
                          <a:latin typeface="+mn-lt"/>
                        </a:rPr>
                        <a:t> </a:t>
                      </a:r>
                      <a:r>
                        <a:rPr lang="ro-RO" sz="1800" dirty="0">
                          <a:latin typeface="+mn-lt"/>
                        </a:rPr>
                        <a:t>- </a:t>
                      </a:r>
                      <a:r>
                        <a:rPr lang="en-US" sz="1800" dirty="0">
                          <a:latin typeface="+mn-lt"/>
                        </a:rPr>
                        <a:t> </a:t>
                      </a:r>
                      <a:r>
                        <a:rPr lang="ro-RO" sz="1800" dirty="0">
                          <a:latin typeface="+mn-lt"/>
                        </a:rPr>
                        <a:t> </a:t>
                      </a:r>
                      <a:r>
                        <a:rPr lang="ro-RO" sz="1800" i="1" dirty="0">
                          <a:latin typeface="+mn-lt"/>
                        </a:rPr>
                        <a:t>Zonele: Stavilare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800" i="1" dirty="0">
                          <a:latin typeface="+mn-lt"/>
                        </a:rPr>
                        <a:t>Edighiol si Pe</a:t>
                      </a:r>
                      <a:r>
                        <a:rPr lang="en-US" sz="1800" i="1" dirty="0">
                          <a:latin typeface="+mn-lt"/>
                        </a:rPr>
                        <a:t>r</a:t>
                      </a:r>
                      <a:r>
                        <a:rPr lang="ro-RO" sz="1800" i="1" dirty="0">
                          <a:latin typeface="+mn-lt"/>
                        </a:rPr>
                        <a:t>iboina</a:t>
                      </a:r>
                      <a:endParaRPr lang="en-GB" sz="1800" dirty="0">
                        <a:effectLst/>
                        <a:latin typeface="Arial" panose="020B060402020202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8589" marR="68589" marT="0" marB="0" anchor="b"/>
                </a:tc>
                <a:tc h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cs typeface="+mn-lt"/>
                        </a:rPr>
                        <a:t>1</a:t>
                      </a:r>
                      <a:endParaRPr lang="en-GB" sz="1200" dirty="0">
                        <a:effectLst/>
                        <a:ea typeface="Times New Roman" panose="02020603050405020304"/>
                        <a:cs typeface="+mn-lt"/>
                      </a:endParaRP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 err="1">
                          <a:effectLst/>
                          <a:ea typeface="Times New Roman" panose="02020603050405020304"/>
                          <a:cs typeface="+mn-lt"/>
                        </a:rPr>
                        <a:t>Valoarea</a:t>
                      </a:r>
                      <a:r>
                        <a:rPr lang="en-GB" sz="1200" baseline="0" dirty="0">
                          <a:effectLst/>
                          <a:ea typeface="Times New Roman" panose="02020603050405020304"/>
                          <a:cs typeface="+mn-lt"/>
                        </a:rPr>
                        <a:t> </a:t>
                      </a:r>
                      <a:r>
                        <a:rPr lang="en-GB" sz="1200" baseline="0" dirty="0" err="1">
                          <a:effectLst/>
                          <a:ea typeface="Times New Roman" panose="02020603050405020304"/>
                          <a:cs typeface="+mn-lt"/>
                        </a:rPr>
                        <a:t>contract</a:t>
                      </a: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6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dirty="0">
                          <a:cs typeface="+mn-lt"/>
                        </a:rPr>
                        <a:t>34.222.222 lei </a:t>
                      </a:r>
                      <a:r>
                        <a:rPr lang="en-US" sz="1400" b="1" dirty="0" err="1">
                          <a:cs typeface="+mn-lt"/>
                        </a:rPr>
                        <a:t>fara</a:t>
                      </a:r>
                      <a:r>
                        <a:rPr lang="en-US" sz="1400" b="1" dirty="0">
                          <a:cs typeface="+mn-lt"/>
                        </a:rPr>
                        <a:t> TVA</a:t>
                      </a:r>
                      <a:endParaRPr lang="en-US" sz="1400" b="1" dirty="0">
                        <a:effectLst/>
                        <a:ea typeface="Times New Roman" panose="02020603050405020304"/>
                        <a:cs typeface="+mn-lt"/>
                      </a:endParaRPr>
                    </a:p>
                  </a:txBody>
                  <a:tcPr marL="68589" marR="68589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en-GB" sz="1200" dirty="0">
                          <a:effectLst/>
                          <a:ea typeface="Times New Roman" panose="02020603050405020304"/>
                          <a:cs typeface="+mn-lt"/>
                        </a:rPr>
                        <a:t>2</a:t>
                      </a: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en-GB" sz="1200" dirty="0">
                          <a:effectLst/>
                          <a:ea typeface="Times New Roman" panose="02020603050405020304"/>
                          <a:cs typeface="+mn-lt"/>
                        </a:rPr>
                        <a:t>Antreprenor</a:t>
                      </a: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6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en-GB" sz="1200" dirty="0">
                          <a:effectLst/>
                          <a:ea typeface="Times New Roman" panose="02020603050405020304"/>
                          <a:cs typeface="+mn-lt"/>
                        </a:rPr>
                        <a:t>Asocierea STRABAG SRL  - POMGRAD INZENJERING d.o.o.</a:t>
                      </a:r>
                    </a:p>
                  </a:txBody>
                  <a:tcPr marL="68589" marR="68589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en-GB" sz="1200" dirty="0">
                          <a:effectLst/>
                          <a:ea typeface="Times New Roman" panose="02020603050405020304"/>
                          <a:cs typeface="+mn-lt"/>
                        </a:rPr>
                        <a:t>3</a:t>
                      </a: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en-GB" sz="1200" dirty="0" err="1">
                          <a:effectLst/>
                          <a:cs typeface="+mn-lt"/>
                        </a:rPr>
                        <a:t>Capacitati aprobate </a:t>
                      </a:r>
                      <a:endParaRPr lang="en-GB" sz="1200" baseline="0" dirty="0" err="1">
                        <a:effectLst/>
                        <a:ea typeface="Times New Roman" panose="02020603050405020304"/>
                        <a:cs typeface="+mn-lt"/>
                      </a:endParaRP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 err="1">
                          <a:effectLst/>
                          <a:cs typeface="+mn-lt"/>
                          <a:sym typeface="+mn-ea"/>
                        </a:rPr>
                        <a:t>Reabilitare</a:t>
                      </a:r>
                      <a:r>
                        <a:rPr lang="en-GB" sz="1200" dirty="0">
                          <a:effectLst/>
                          <a:cs typeface="+mn-lt"/>
                          <a:sym typeface="+mn-ea"/>
                        </a:rPr>
                        <a:t> </a:t>
                      </a:r>
                      <a:r>
                        <a:rPr lang="en-GB" sz="1200" dirty="0" err="1">
                          <a:effectLst/>
                          <a:cs typeface="+mn-lt"/>
                          <a:sym typeface="+mn-ea"/>
                        </a:rPr>
                        <a:t>stavilar</a:t>
                      </a:r>
                      <a:r>
                        <a:rPr lang="en-US" altLang="en-GB" sz="1200" dirty="0" err="1">
                          <a:effectLst/>
                          <a:cs typeface="+mn-lt"/>
                          <a:sym typeface="+mn-ea"/>
                        </a:rPr>
                        <a:t>e - </a:t>
                      </a:r>
                      <a:r>
                        <a:rPr lang="en-GB" sz="1200" dirty="0">
                          <a:effectLst/>
                          <a:ea typeface="Times New Roman" panose="02020603050405020304"/>
                          <a:cs typeface="+mn-lt"/>
                        </a:rPr>
                        <a:t>2 </a:t>
                      </a:r>
                      <a:r>
                        <a:rPr lang="en-GB" sz="1200" dirty="0" err="1">
                          <a:effectLst/>
                          <a:ea typeface="Times New Roman" panose="02020603050405020304"/>
                          <a:cs typeface="+mn-lt"/>
                        </a:rPr>
                        <a:t>buc</a:t>
                      </a:r>
                    </a:p>
                  </a:txBody>
                  <a:tcPr marL="68589" marR="68589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210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en-GB" sz="1200" dirty="0">
                          <a:effectLst/>
                          <a:cs typeface="+mn-lt"/>
                        </a:rPr>
                        <a:t>4</a:t>
                      </a:r>
                      <a:endParaRPr lang="en-US" altLang="en-GB" sz="1200" dirty="0">
                        <a:effectLst/>
                        <a:ea typeface="Times New Roman" panose="02020603050405020304"/>
                        <a:cs typeface="+mn-lt"/>
                      </a:endParaRP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cs typeface="+mn-lt"/>
                        </a:rPr>
                        <a:t>Data de </a:t>
                      </a:r>
                      <a:r>
                        <a:rPr lang="en-US" sz="1200" dirty="0" err="1">
                          <a:cs typeface="+mn-lt"/>
                        </a:rPr>
                        <a:t>finalizare</a:t>
                      </a:r>
                      <a:r>
                        <a:rPr lang="en-US" sz="1200" dirty="0">
                          <a:cs typeface="+mn-lt"/>
                        </a:rPr>
                        <a:t> contract</a:t>
                      </a:r>
                      <a:endParaRPr lang="en-US" sz="1200" dirty="0">
                        <a:effectLst/>
                        <a:ea typeface="Times New Roman" panose="02020603050405020304"/>
                        <a:cs typeface="+mn-lt"/>
                      </a:endParaRP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ea typeface="Times New Roman" panose="02020603050405020304"/>
                          <a:cs typeface="+mn-lt"/>
                        </a:rPr>
                        <a:t>14.01.2023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295" name="TextBox 1"/>
          <p:cNvSpPr txBox="1"/>
          <p:nvPr/>
        </p:nvSpPr>
        <p:spPr>
          <a:xfrm>
            <a:off x="247650" y="6021388"/>
            <a:ext cx="4479925" cy="584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o-RO" altLang="ro-RO" sz="1600" dirty="0">
                <a:cs typeface="Times New Roman" panose="02020603050405020304" pitchFamily="18" charset="0"/>
              </a:rPr>
              <a:t>DATA </a:t>
            </a:r>
            <a:r>
              <a:rPr lang="en-US" altLang="ro-RO" sz="1600" dirty="0">
                <a:cs typeface="Times New Roman" panose="02020603050405020304" pitchFamily="18" charset="0"/>
              </a:rPr>
              <a:t>SEMNARII CONTRACTULUI: </a:t>
            </a:r>
            <a:r>
              <a:rPr lang="en-US" altLang="ro-RO" sz="1600" b="1" dirty="0">
                <a:cs typeface="Times New Roman" panose="02020603050405020304" pitchFamily="18" charset="0"/>
              </a:rPr>
              <a:t>08</a:t>
            </a:r>
            <a:r>
              <a:rPr lang="ro-RO" altLang="ro-RO" sz="1600" b="1" dirty="0">
                <a:cs typeface="Times New Roman" panose="02020603050405020304" pitchFamily="18" charset="0"/>
              </a:rPr>
              <a:t>.0</a:t>
            </a:r>
            <a:r>
              <a:rPr lang="en-US" altLang="ro-RO" sz="1600" b="1" dirty="0">
                <a:cs typeface="Times New Roman" panose="02020603050405020304" pitchFamily="18" charset="0"/>
              </a:rPr>
              <a:t>2</a:t>
            </a:r>
            <a:r>
              <a:rPr lang="ro-RO" altLang="ro-RO" sz="1600" b="1" dirty="0">
                <a:cs typeface="Times New Roman" panose="02020603050405020304" pitchFamily="18" charset="0"/>
              </a:rPr>
              <a:t>.2019</a:t>
            </a:r>
            <a:endParaRPr lang="en-US" altLang="ro-RO" sz="1600" b="1" dirty="0">
              <a:cs typeface="Times New Roman" panose="02020603050405020304" pitchFamily="18" charset="0"/>
            </a:endParaRPr>
          </a:p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ro-RO" sz="1600" b="1" dirty="0">
                <a:cs typeface="Times New Roman" panose="02020603050405020304" pitchFamily="18" charset="0"/>
              </a:rPr>
              <a:t>A.C. nr. 42 din 24.09.2020</a:t>
            </a:r>
            <a:r>
              <a:rPr lang="en-US" altLang="ro-RO" sz="1600" dirty="0">
                <a:cs typeface="Times New Roman" panose="02020603050405020304" pitchFamily="18" charset="0"/>
              </a:rPr>
              <a:t>, emisa de CJ Constanta</a:t>
            </a:r>
            <a:endParaRPr lang="ro-RO" altLang="ro-RO" sz="1600" dirty="0">
              <a:ea typeface="Times New Roman" panose="02020603050405020304" pitchFamily="18" charset="0"/>
            </a:endParaRPr>
          </a:p>
        </p:txBody>
      </p:sp>
      <p:pic>
        <p:nvPicPr>
          <p:cNvPr id="11296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02700" y="1384300"/>
            <a:ext cx="3146425" cy="530701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5775" y="3959225"/>
            <a:ext cx="4498975" cy="25558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15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403350"/>
            <a:ext cx="3659188" cy="4799013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miter/>
            <a:headEnd type="none" w="med" len="med"/>
            <a:tailEnd type="none" w="med" len="med"/>
          </a:ln>
        </p:spPr>
      </p:pic>
      <p:sp>
        <p:nvSpPr>
          <p:cNvPr id="8" name="Rectangle 7"/>
          <p:cNvSpPr/>
          <p:nvPr/>
        </p:nvSpPr>
        <p:spPr>
          <a:xfrm>
            <a:off x="109538" y="1001713"/>
            <a:ext cx="1905000" cy="430213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200" b="1" i="0" u="none" strike="noStrike" kern="1200" cap="all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PERIBOINA</a:t>
            </a:r>
          </a:p>
        </p:txBody>
      </p:sp>
      <p:pic>
        <p:nvPicPr>
          <p:cNvPr id="1331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5775" y="1403350"/>
            <a:ext cx="4498975" cy="24653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318" name="TextBox 9"/>
          <p:cNvSpPr txBox="1"/>
          <p:nvPr/>
        </p:nvSpPr>
        <p:spPr>
          <a:xfrm>
            <a:off x="334963" y="6297613"/>
            <a:ext cx="4003675" cy="3397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o-RO" altLang="ro-RO" sz="1600" dirty="0">
                <a:cs typeface="Times New Roman" panose="02020603050405020304" pitchFamily="18" charset="0"/>
              </a:rPr>
              <a:t>DATA </a:t>
            </a:r>
            <a:r>
              <a:rPr lang="en-US" altLang="ro-RO" sz="1600" dirty="0">
                <a:cs typeface="Times New Roman" panose="02020603050405020304" pitchFamily="18" charset="0"/>
              </a:rPr>
              <a:t>SEMNARII CONTRACTULUI   </a:t>
            </a:r>
            <a:r>
              <a:rPr lang="en-US" altLang="ro-RO" sz="1600" b="1" dirty="0">
                <a:cs typeface="Times New Roman" panose="02020603050405020304" pitchFamily="18" charset="0"/>
              </a:rPr>
              <a:t>08</a:t>
            </a:r>
            <a:r>
              <a:rPr lang="ro-RO" altLang="ro-RO" sz="1600" b="1" dirty="0">
                <a:cs typeface="Times New Roman" panose="02020603050405020304" pitchFamily="18" charset="0"/>
              </a:rPr>
              <a:t>.0</a:t>
            </a:r>
            <a:r>
              <a:rPr lang="en-US" altLang="ro-RO" sz="1600" b="1" dirty="0">
                <a:cs typeface="Times New Roman" panose="02020603050405020304" pitchFamily="18" charset="0"/>
              </a:rPr>
              <a:t>2</a:t>
            </a:r>
            <a:r>
              <a:rPr lang="ro-RO" altLang="ro-RO" sz="1600" b="1" dirty="0">
                <a:cs typeface="Times New Roman" panose="02020603050405020304" pitchFamily="18" charset="0"/>
              </a:rPr>
              <a:t>.2019</a:t>
            </a:r>
            <a:endParaRPr lang="ro-RO" altLang="ro-RO" sz="1600" b="1" dirty="0">
              <a:ea typeface="Times New Roman" panose="02020603050405020304" pitchFamily="18" charset="0"/>
            </a:endParaRPr>
          </a:p>
        </p:txBody>
      </p:sp>
      <p:pic>
        <p:nvPicPr>
          <p:cNvPr id="13319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04288" y="1409700"/>
            <a:ext cx="3095625" cy="5105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>
            <a:extLst>
              <a:ext uri="{FF2B5EF4-FFF2-40B4-BE49-F238E27FC236}">
                <a16:creationId xmlns:a16="http://schemas.microsoft.com/office/drawing/2014/main" id="{2AA24A0F-630F-ED0B-AD17-31B5304A233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48028" y="3465004"/>
            <a:ext cx="5178979" cy="29131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A333D593-A3B0-7F1B-7BC8-07644549B0D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23720" y="2014421"/>
            <a:ext cx="4365961" cy="29131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FB7F989B-7D4F-245B-8DCB-76870E6C682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1662" y="193931"/>
            <a:ext cx="5178979" cy="29131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587545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CEC12EA-F8B3-5BAE-5576-43F48D58547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7722" y="1959835"/>
            <a:ext cx="5178979" cy="29131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51DE9E4-4A5F-A7BD-8360-259A3368D6F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2321" y="3465004"/>
            <a:ext cx="5178979" cy="29131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CC63083-705F-EC22-A5BD-6A10C7E2A99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93109" y="291092"/>
            <a:ext cx="5178979" cy="29131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478087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7922B60-9865-DAB8-AAE8-3B54CA933DA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700" y="1972412"/>
            <a:ext cx="5178979" cy="29131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E7B6AA5-F139-D8FF-73A7-E4823D853D0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5298" y="3404236"/>
            <a:ext cx="5178979" cy="29131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FA5DB0F-91F3-A039-CC17-BA07BB00668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2321" y="193931"/>
            <a:ext cx="5178979" cy="29131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263355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7F45250-625E-8E1A-27F9-F67B6568ED9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7722" y="2008416"/>
            <a:ext cx="5178979" cy="29131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086A105-7232-37B3-2427-CD7254AC1FA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2880" y="215046"/>
            <a:ext cx="5178979" cy="29131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3AF772D-FD9B-9442-7203-9F8E7B7BA1A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2321" y="3429000"/>
            <a:ext cx="5178979" cy="29131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343317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E1949B-01BA-2849-81F9-2239585270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fontAlgn="base">
              <a:lnSpc>
                <a:spcPct val="90000"/>
              </a:lnSpc>
            </a:pPr>
            <a:r>
              <a:rPr lang="en-U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Lucrările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consolidare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și 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amenajare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vor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reda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zonei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gradul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protecție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necesar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și se 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va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asigura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prevenirea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și 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gestionarea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eroziunii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costiere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pentru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50 de ani.</a:t>
            </a:r>
            <a:endParaRPr lang="ro-RO" sz="1800" b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Toate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acestea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pentru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dezvoltarea durabilă a î</a:t>
            </a:r>
            <a:r>
              <a:rPr lang="en-US" sz="1800" b="1" dirty="0" err="1">
                <a:solidFill>
                  <a:srgbClr val="32323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ntregului</a:t>
            </a:r>
            <a:r>
              <a:rPr lang="en-US" sz="1800" b="1" dirty="0">
                <a:solidFill>
                  <a:srgbClr val="32323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solidFill>
                  <a:srgbClr val="32323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litoral</a:t>
            </a:r>
            <a:r>
              <a:rPr lang="en-US" sz="1800" b="1" dirty="0">
                <a:solidFill>
                  <a:srgbClr val="32323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solidFill>
                  <a:srgbClr val="32323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românesc</a:t>
            </a:r>
            <a:r>
              <a:rPr lang="en-US" sz="1800" b="1" dirty="0">
                <a:solidFill>
                  <a:srgbClr val="32323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ro-RO" sz="1800" b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ctr" fontAlgn="base">
              <a:lnSpc>
                <a:spcPct val="90000"/>
              </a:lnSpc>
              <a:buNone/>
            </a:pPr>
            <a:endParaRPr lang="ro-RO" sz="1800" b="1" dirty="0">
              <a:solidFill>
                <a:srgbClr val="32323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ctr" fontAlgn="base">
              <a:lnSpc>
                <a:spcPct val="90000"/>
              </a:lnSpc>
              <a:buNone/>
            </a:pPr>
            <a:endParaRPr lang="ro-RO" sz="1800" b="1" dirty="0">
              <a:solidFill>
                <a:srgbClr val="323232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ctr" fontAlgn="base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2323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UN PROIECT PENTRU UN VIITOR DURABIL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ctr" fontAlgn="base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2323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UN PROIECT PENTRU GENERAȚII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Investiția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realizată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pe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LOTUL 1 – 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Zona 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Stăvilare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Edighiol-Periboina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este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parte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proiectului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“REDUCEREA EROZIUNII COSTIERE FAZA II (2014-2020)”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cofinanțat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prin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Programul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Operațional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Infrastructură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Mare 2014-2020 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Beneficiarul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proiectului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ADMINISTRAȚIA NAȚIONALĂ APELE ROMÂNE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Valoare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totală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3.805.641.721,67 lei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din care 85%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reprezintă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cofinanțarea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acordată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Uniunea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Europeană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Implementarea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proiectului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p</a:t>
            </a:r>
            <a:r>
              <a:rPr lang="ro-RO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ână în decembrie 2023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o-RO" dirty="0"/>
          </a:p>
        </p:txBody>
      </p:sp>
      <p:grpSp>
        <p:nvGrpSpPr>
          <p:cNvPr id="4" name="Group 22">
            <a:extLst>
              <a:ext uri="{FF2B5EF4-FFF2-40B4-BE49-F238E27FC236}">
                <a16:creationId xmlns:a16="http://schemas.microsoft.com/office/drawing/2014/main" id="{6D7930D5-859A-C5F3-137A-E07D9083475A}"/>
              </a:ext>
            </a:extLst>
          </p:cNvPr>
          <p:cNvGrpSpPr/>
          <p:nvPr/>
        </p:nvGrpSpPr>
        <p:grpSpPr>
          <a:xfrm>
            <a:off x="2176463" y="324036"/>
            <a:ext cx="7840662" cy="1124744"/>
            <a:chOff x="665387" y="474060"/>
            <a:chExt cx="4988092" cy="960349"/>
          </a:xfrm>
        </p:grpSpPr>
        <p:pic>
          <p:nvPicPr>
            <p:cNvPr id="5" name="Picture 24">
              <a:extLst>
                <a:ext uri="{FF2B5EF4-FFF2-40B4-BE49-F238E27FC236}">
                  <a16:creationId xmlns:a16="http://schemas.microsoft.com/office/drawing/2014/main" id="{4E56E23D-60E3-8D6D-D323-A2685A03CD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5387" y="532860"/>
              <a:ext cx="871647" cy="87410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6" name="Picture 25">
              <a:extLst>
                <a:ext uri="{FF2B5EF4-FFF2-40B4-BE49-F238E27FC236}">
                  <a16:creationId xmlns:a16="http://schemas.microsoft.com/office/drawing/2014/main" id="{C8437BBC-FE3C-6021-8AE2-45BFF3C364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01523" y="474060"/>
              <a:ext cx="751956" cy="94962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7" name="Picture 26">
              <a:extLst>
                <a:ext uri="{FF2B5EF4-FFF2-40B4-BE49-F238E27FC236}">
                  <a16:creationId xmlns:a16="http://schemas.microsoft.com/office/drawing/2014/main" id="{6F650E87-2437-97EC-7614-5A36B4C06C3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83831" y="505410"/>
              <a:ext cx="691109" cy="928999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0579380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414</Words>
  <Application>Microsoft Office PowerPoint</Application>
  <PresentationFormat>Widescreen</PresentationFormat>
  <Paragraphs>61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Symbol</vt:lpstr>
      <vt:lpstr>Times New Roman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liviu</dc:creator>
  <cp:lastModifiedBy>Andreea Guci</cp:lastModifiedBy>
  <cp:revision>111</cp:revision>
  <dcterms:created xsi:type="dcterms:W3CDTF">2019-04-15T13:31:00Z</dcterms:created>
  <dcterms:modified xsi:type="dcterms:W3CDTF">2023-08-11T10:55:03Z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24BE5A8DFD074015AF090C857969A59C</vt:lpwstr>
  </property>
  <property fmtid="{D5CDD505-2E9C-101B-9397-08002B2CF9AE}" pid="3" name="KSOProductBuildVer">
    <vt:lpwstr>1033-11.2.0.11074</vt:lpwstr>
  </property>
</Properties>
</file>